
<file path=[Content_Types].xml><?xml version="1.0" encoding="utf-8"?>
<Types xmlns="http://schemas.openxmlformats.org/package/2006/content-types">
  <Default Extension="tmp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3"/>
  </p:notesMasterIdLst>
  <p:sldIdLst>
    <p:sldId id="256" r:id="rId2"/>
    <p:sldId id="290" r:id="rId3"/>
    <p:sldId id="30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313" r:id="rId17"/>
    <p:sldId id="315" r:id="rId18"/>
    <p:sldId id="314" r:id="rId19"/>
    <p:sldId id="318" r:id="rId20"/>
    <p:sldId id="321" r:id="rId21"/>
    <p:sldId id="320" r:id="rId22"/>
    <p:sldId id="316" r:id="rId23"/>
    <p:sldId id="317" r:id="rId24"/>
    <p:sldId id="329" r:id="rId25"/>
    <p:sldId id="322" r:id="rId26"/>
    <p:sldId id="323" r:id="rId27"/>
    <p:sldId id="324" r:id="rId28"/>
    <p:sldId id="331" r:id="rId29"/>
    <p:sldId id="325" r:id="rId30"/>
    <p:sldId id="327" r:id="rId31"/>
    <p:sldId id="330" r:id="rId32"/>
  </p:sldIdLst>
  <p:sldSz cx="12192000" cy="6858000"/>
  <p:notesSz cx="6797675" cy="9928225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3793"/>
    <a:srgbClr val="1D08B8"/>
    <a:srgbClr val="3399FF"/>
    <a:srgbClr val="0066CC"/>
    <a:srgbClr val="1189D3"/>
    <a:srgbClr val="FF99FF"/>
    <a:srgbClr val="0BB1B5"/>
    <a:srgbClr val="1273AE"/>
    <a:srgbClr val="00CC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3541574-F243-4C82-8B19-0DF8E90736A5}">
  <a:tblStyle styleId="{83541574-F243-4C82-8B19-0DF8E90736A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47EA17C-457E-4FED-A937-4DB0492895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6433" autoAdjust="0"/>
  </p:normalViewPr>
  <p:slideViewPr>
    <p:cSldViewPr snapToGrid="0">
      <p:cViewPr varScale="1">
        <p:scale>
          <a:sx n="82" d="100"/>
          <a:sy n="82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811376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0155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06936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2064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17012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45647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4769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89341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95706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65332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65330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1591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75743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54259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2302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104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9333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8359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6778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7309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6179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2300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52D3B-5663-4126-A1C6-2390EF020BBC}" type="datetimeFigureOut">
              <a:rPr lang="pt-BR" smtClean="0"/>
              <a:t>12/12/2018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66852-2EE6-41DC-A45F-F7955E94C8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356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emf"/><Relationship Id="rId4" Type="http://schemas.openxmlformats.org/officeDocument/2006/relationships/image" Target="../media/image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image" Target="../media/image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emf"/><Relationship Id="rId4" Type="http://schemas.openxmlformats.org/officeDocument/2006/relationships/image" Target="../media/image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emf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hyperlink" Target="mailto:lina.nakata@reitoria.unicamp.br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wellington@unicamp.br" TargetMode="External"/><Relationship Id="rId5" Type="http://schemas.openxmlformats.org/officeDocument/2006/relationships/hyperlink" Target="mailto:talita.mendes@reitoria.unicamp.br" TargetMode="Externa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709127" y="0"/>
            <a:ext cx="914400" cy="6858000"/>
          </a:xfrm>
          <a:prstGeom prst="rect">
            <a:avLst/>
          </a:prstGeom>
          <a:solidFill>
            <a:srgbClr val="2E75B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ctrTitle"/>
          </p:nvPr>
        </p:nvSpPr>
        <p:spPr>
          <a:xfrm>
            <a:off x="1078976" y="243268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br>
              <a:rPr lang="pt-BR"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pt-BR"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5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86"/>
          <p:cNvSpPr txBox="1">
            <a:spLocks noGrp="1"/>
          </p:cNvSpPr>
          <p:nvPr>
            <p:ph type="subTitle" idx="1"/>
          </p:nvPr>
        </p:nvSpPr>
        <p:spPr>
          <a:xfrm>
            <a:off x="10421935" y="6204857"/>
            <a:ext cx="1292269" cy="4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t-BR" sz="1200" dirty="0"/>
              <a:t>11/12/2018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Shape 87" descr="PRE_VERM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4376" y="195526"/>
            <a:ext cx="914400" cy="810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21935" y="0"/>
            <a:ext cx="1571139" cy="111034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/>
          <p:nvPr/>
        </p:nvSpPr>
        <p:spPr>
          <a:xfrm rot="5400000">
            <a:off x="5895392" y="561392"/>
            <a:ext cx="401216" cy="12192000"/>
          </a:xfrm>
          <a:prstGeom prst="rect">
            <a:avLst/>
          </a:prstGeom>
          <a:solidFill>
            <a:srgbClr val="2E75B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Shape 90"/>
          <p:cNvSpPr txBox="1"/>
          <p:nvPr/>
        </p:nvSpPr>
        <p:spPr>
          <a:xfrm>
            <a:off x="3342716" y="628233"/>
            <a:ext cx="6951307" cy="280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0" i="0" u="none" strike="noStrike" cap="none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Projeto Planes</a:t>
            </a:r>
            <a:endParaRPr sz="3200" b="0" i="0" u="none" strike="noStrike" cap="none" dirty="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0" i="0" u="none" strike="noStrike" cap="none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Construção de novo modelo de processo para a</a:t>
            </a:r>
            <a:endParaRPr sz="3200" b="0" i="0" u="none" strike="noStrike" cap="none" dirty="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Gestão de Empreendimentos na UNICAMP</a:t>
            </a:r>
            <a:endParaRPr sz="4000" b="1" i="0" u="none" strike="noStrike" cap="none" dirty="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/>
          <p:nvPr/>
        </p:nvSpPr>
        <p:spPr>
          <a:xfrm>
            <a:off x="3959839" y="3626483"/>
            <a:ext cx="5717059" cy="206120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pt-BR" sz="4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1ª Reunião do Comitê Assessor de Empreendimentos</a:t>
            </a:r>
            <a:endParaRPr sz="40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365"/>
          <p:cNvSpPr/>
          <p:nvPr/>
        </p:nvSpPr>
        <p:spPr>
          <a:xfrm>
            <a:off x="995914" y="233465"/>
            <a:ext cx="10486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Pesos e Pontuação para Critérios e Dimensões por Tipo de Obra</a:t>
            </a:r>
            <a:endParaRPr sz="3000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agem 4" descr="Recorte de Te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7" y="937189"/>
            <a:ext cx="12192000" cy="853349"/>
          </a:xfrm>
          <a:prstGeom prst="rect">
            <a:avLst/>
          </a:prstGeom>
        </p:spPr>
      </p:pic>
      <p:pic>
        <p:nvPicPr>
          <p:cNvPr id="4" name="Imagem 3" descr="Recorte de Te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7" y="1790538"/>
            <a:ext cx="12192000" cy="510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372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/>
          <p:nvPr/>
        </p:nvSpPr>
        <p:spPr>
          <a:xfrm>
            <a:off x="1284805" y="1114099"/>
            <a:ext cx="9526137" cy="50556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pt-BR" sz="1800" dirty="0"/>
              <a:t>Intervalo dentro do resultado da análise multicritérios onde as alternativas analisadas são consideradas indiferentes. </a:t>
            </a:r>
          </a:p>
          <a:p>
            <a:pPr lvl="0" algn="ctr"/>
            <a:endParaRPr sz="18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dirty="0">
                <a:solidFill>
                  <a:schemeClr val="dk1"/>
                </a:solidFill>
              </a:rPr>
              <a:t>Obra A - 98,5</a:t>
            </a:r>
            <a:endParaRPr sz="22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dirty="0">
                <a:solidFill>
                  <a:schemeClr val="dk1"/>
                </a:solidFill>
              </a:rPr>
              <a:t>Obra B - 91,2</a:t>
            </a:r>
            <a:endParaRPr sz="22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dirty="0">
                <a:solidFill>
                  <a:schemeClr val="dk1"/>
                </a:solidFill>
              </a:rPr>
              <a:t>Obra C - 90,9</a:t>
            </a:r>
            <a:endParaRPr sz="2200" dirty="0">
              <a:solidFill>
                <a:schemeClr val="dk1"/>
              </a:solidFill>
            </a:endParaRPr>
          </a:p>
          <a:p>
            <a:pPr lvl="0"/>
            <a:r>
              <a:rPr lang="pt-BR" sz="2200" dirty="0">
                <a:solidFill>
                  <a:schemeClr val="dk1"/>
                </a:solidFill>
              </a:rPr>
              <a:t>Obra D - 90,5         </a:t>
            </a:r>
          </a:p>
          <a:p>
            <a:pPr lvl="0"/>
            <a:r>
              <a:rPr lang="pt-BR" sz="2200" dirty="0">
                <a:solidFill>
                  <a:schemeClr val="dk1"/>
                </a:solidFill>
              </a:rPr>
              <a:t>Obra E – 82,0</a:t>
            </a:r>
          </a:p>
          <a:p>
            <a:pPr lvl="0"/>
            <a:r>
              <a:rPr lang="pt-BR" sz="2200" dirty="0">
                <a:solidFill>
                  <a:schemeClr val="dk1"/>
                </a:solidFill>
              </a:rPr>
              <a:t>Obra n ...</a:t>
            </a:r>
            <a:endParaRPr sz="22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dk1"/>
                </a:solidFill>
              </a:rPr>
              <a:t>Identificação da zona de indiferença é feita pelo Comitê Assessor a cada relatório emitido para encaminhamento à COPEI, que pode redefinir a prioridade dos empreendimentos compreendidos dentro desse intervalo.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</p:txBody>
      </p:sp>
      <p:cxnSp>
        <p:nvCxnSpPr>
          <p:cNvPr id="3" name="Conector reto 2"/>
          <p:cNvCxnSpPr/>
          <p:nvPr/>
        </p:nvCxnSpPr>
        <p:spPr>
          <a:xfrm>
            <a:off x="1524479" y="2606596"/>
            <a:ext cx="500098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1524479" y="3532261"/>
            <a:ext cx="5000980" cy="2019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3995844" y="2701264"/>
            <a:ext cx="2524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FF0000"/>
                </a:solidFill>
              </a:rPr>
              <a:t>Faixa de indiferença</a:t>
            </a:r>
          </a:p>
        </p:txBody>
      </p:sp>
      <p:pic>
        <p:nvPicPr>
          <p:cNvPr id="11" name="Shape 363" descr="PRE_VERM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576" y="149726"/>
            <a:ext cx="914400" cy="810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3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52275" y="71425"/>
            <a:ext cx="1369000" cy="96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4112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24">
            <a:extLst>
              <a:ext uri="{FF2B5EF4-FFF2-40B4-BE49-F238E27FC236}">
                <a16:creationId xmlns:a16="http://schemas.microsoft.com/office/drawing/2014/main" id="{962F9C88-585E-4A18-93D2-EDB8D58E7044}"/>
              </a:ext>
            </a:extLst>
          </p:cNvPr>
          <p:cNvSpPr/>
          <p:nvPr/>
        </p:nvSpPr>
        <p:spPr>
          <a:xfrm>
            <a:off x="1758462" y="676405"/>
            <a:ext cx="7863840" cy="785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3. Solicitações de Obras</a:t>
            </a:r>
            <a:endParaRPr lang="pt-BR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2500" dirty="0">
              <a:solidFill>
                <a:srgbClr val="0070C0"/>
              </a:solidFill>
            </a:endParaRPr>
          </a:p>
        </p:txBody>
      </p:sp>
      <p:sp>
        <p:nvSpPr>
          <p:cNvPr id="11" name="Seta: Pentágono 10">
            <a:extLst>
              <a:ext uri="{FF2B5EF4-FFF2-40B4-BE49-F238E27FC236}">
                <a16:creationId xmlns:a16="http://schemas.microsoft.com/office/drawing/2014/main" id="{7267D459-E4A4-48C6-B285-3C7D6E58DCAD}"/>
              </a:ext>
            </a:extLst>
          </p:cNvPr>
          <p:cNvSpPr/>
          <p:nvPr/>
        </p:nvSpPr>
        <p:spPr>
          <a:xfrm>
            <a:off x="-1" y="1617786"/>
            <a:ext cx="11127546" cy="862237"/>
          </a:xfrm>
          <a:prstGeom prst="homePlat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200" dirty="0"/>
              <a:t>  3.5 Demandas em transição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F37CF8CB-AFE3-4F16-BBB5-B64B613DA12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55188" y="2629381"/>
          <a:ext cx="6088326" cy="4228619"/>
        </p:xfrm>
        <a:graphic>
          <a:graphicData uri="http://schemas.openxmlformats.org/drawingml/2006/table">
            <a:tbl>
              <a:tblPr/>
              <a:tblGrid>
                <a:gridCol w="2244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11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175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 dirty="0">
                          <a:effectLst/>
                        </a:rPr>
                        <a:t>Níveis de Prioridade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 dirty="0">
                          <a:effectLst/>
                        </a:rPr>
                        <a:t>Priorização</a:t>
                      </a:r>
                      <a:r>
                        <a:rPr lang="pt-BR" sz="1500" u="none" strike="noStrike" baseline="0" dirty="0">
                          <a:effectLst/>
                        </a:rPr>
                        <a:t> dos </a:t>
                      </a:r>
                      <a:endParaRPr lang="pt-BR" sz="15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pt-BR" sz="1500" u="none" strike="noStrike" dirty="0">
                          <a:effectLst/>
                        </a:rPr>
                        <a:t>Diretores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 dirty="0">
                          <a:effectLst/>
                        </a:rPr>
                        <a:t>% (valor)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1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P</a:t>
                      </a:r>
                    </a:p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 (43 obras)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   R$ 34.991.521,75 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10,96%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1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P1</a:t>
                      </a:r>
                    </a:p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 (31 obras)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  R$ 93.920.529,84 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29,41%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61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P2 </a:t>
                      </a:r>
                    </a:p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(13 obras)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     R$ 8.392.118,07 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2,63%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61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P3 </a:t>
                      </a:r>
                    </a:p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(0)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 - 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-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61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Adiar </a:t>
                      </a:r>
                    </a:p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(149 obras)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  R$ 182.027.190,80 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57,00%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61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Total (236 obras)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  R$ 319.331.360,46 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 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2C2F8D67-405C-4793-8F23-4A4C6F82CF3D}"/>
              </a:ext>
            </a:extLst>
          </p:cNvPr>
          <p:cNvSpPr txBox="1"/>
          <p:nvPr/>
        </p:nvSpPr>
        <p:spPr>
          <a:xfrm>
            <a:off x="10217922" y="6611779"/>
            <a:ext cx="19740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1000" dirty="0"/>
              <a:t>Fonte: </a:t>
            </a:r>
            <a:r>
              <a:rPr lang="pt-BR" sz="1000" dirty="0">
                <a:latin typeface="Calibri"/>
                <a:ea typeface="Calibri"/>
                <a:cs typeface="Calibri"/>
                <a:sym typeface="Calibri"/>
              </a:rPr>
              <a:t>Lista PRDU de </a:t>
            </a:r>
            <a:r>
              <a:rPr lang="pt-BR" sz="1000" dirty="0" err="1">
                <a:latin typeface="Calibri"/>
                <a:ea typeface="Calibri"/>
                <a:cs typeface="Calibri"/>
                <a:sym typeface="Calibri"/>
              </a:rPr>
              <a:t>Fev</a:t>
            </a:r>
            <a:r>
              <a:rPr lang="pt-BR" sz="1000" dirty="0">
                <a:latin typeface="Calibri"/>
                <a:ea typeface="Calibri"/>
                <a:cs typeface="Calibri"/>
                <a:sym typeface="Calibri"/>
              </a:rPr>
              <a:t>/2018</a:t>
            </a:r>
            <a:endParaRPr lang="pt-BR" sz="1000" dirty="0"/>
          </a:p>
        </p:txBody>
      </p:sp>
      <p:sp>
        <p:nvSpPr>
          <p:cNvPr id="4" name="Seta: para a Direita 3">
            <a:extLst>
              <a:ext uri="{FF2B5EF4-FFF2-40B4-BE49-F238E27FC236}">
                <a16:creationId xmlns:a16="http://schemas.microsoft.com/office/drawing/2014/main" id="{A0CF0ABC-8470-450C-B101-08B1D7E34280}"/>
              </a:ext>
            </a:extLst>
          </p:cNvPr>
          <p:cNvSpPr/>
          <p:nvPr/>
        </p:nvSpPr>
        <p:spPr>
          <a:xfrm>
            <a:off x="7443514" y="3344592"/>
            <a:ext cx="772018" cy="524021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: para a Direita 17">
            <a:extLst>
              <a:ext uri="{FF2B5EF4-FFF2-40B4-BE49-F238E27FC236}">
                <a16:creationId xmlns:a16="http://schemas.microsoft.com/office/drawing/2014/main" id="{CE9C9FA8-DD6A-4657-80C1-6A5E57E66483}"/>
              </a:ext>
            </a:extLst>
          </p:cNvPr>
          <p:cNvSpPr/>
          <p:nvPr/>
        </p:nvSpPr>
        <p:spPr>
          <a:xfrm>
            <a:off x="7443514" y="5761890"/>
            <a:ext cx="772018" cy="524021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: para a Direita 18">
            <a:extLst>
              <a:ext uri="{FF2B5EF4-FFF2-40B4-BE49-F238E27FC236}">
                <a16:creationId xmlns:a16="http://schemas.microsoft.com/office/drawing/2014/main" id="{38E87EA2-E923-47AA-BE9F-BCC6BBC08337}"/>
              </a:ext>
            </a:extLst>
          </p:cNvPr>
          <p:cNvSpPr/>
          <p:nvPr/>
        </p:nvSpPr>
        <p:spPr>
          <a:xfrm>
            <a:off x="7443514" y="4017971"/>
            <a:ext cx="772018" cy="94792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hape 132">
            <a:extLst>
              <a:ext uri="{FF2B5EF4-FFF2-40B4-BE49-F238E27FC236}">
                <a16:creationId xmlns:a16="http://schemas.microsoft.com/office/drawing/2014/main" id="{1B135F72-D8CF-43FE-B56A-FAB8A8B6A795}"/>
              </a:ext>
            </a:extLst>
          </p:cNvPr>
          <p:cNvSpPr/>
          <p:nvPr/>
        </p:nvSpPr>
        <p:spPr>
          <a:xfrm>
            <a:off x="8321837" y="5560811"/>
            <a:ext cx="2805708" cy="86223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 cap="flat" cmpd="sng">
            <a:solidFill>
              <a:schemeClr val="accent3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pt-BR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Reanálise 1º trimestre 2019</a:t>
            </a:r>
            <a:endParaRPr sz="19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1" name="Shape 132">
            <a:extLst>
              <a:ext uri="{FF2B5EF4-FFF2-40B4-BE49-F238E27FC236}">
                <a16:creationId xmlns:a16="http://schemas.microsoft.com/office/drawing/2014/main" id="{A6AACE59-32A1-4FD6-873D-0F18408CC2A6}"/>
              </a:ext>
            </a:extLst>
          </p:cNvPr>
          <p:cNvSpPr/>
          <p:nvPr/>
        </p:nvSpPr>
        <p:spPr>
          <a:xfrm>
            <a:off x="8321837" y="3067490"/>
            <a:ext cx="2805708" cy="862237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sym typeface="Calibri"/>
              </a:rPr>
              <a:t>Em execução - prosseguir</a:t>
            </a:r>
            <a:endParaRPr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Shape 132">
            <a:extLst>
              <a:ext uri="{FF2B5EF4-FFF2-40B4-BE49-F238E27FC236}">
                <a16:creationId xmlns:a16="http://schemas.microsoft.com/office/drawing/2014/main" id="{8126F68C-518E-42ED-BF89-795B452198E5}"/>
              </a:ext>
            </a:extLst>
          </p:cNvPr>
          <p:cNvSpPr/>
          <p:nvPr/>
        </p:nvSpPr>
        <p:spPr>
          <a:xfrm>
            <a:off x="8321837" y="4139789"/>
            <a:ext cx="2805708" cy="862237"/>
          </a:xfrm>
          <a:prstGeom prst="roundRect">
            <a:avLst>
              <a:gd name="adj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sym typeface="Calibri"/>
              </a:rPr>
              <a:t>Reanálise 2018</a:t>
            </a:r>
            <a:endParaRPr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593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24">
            <a:extLst>
              <a:ext uri="{FF2B5EF4-FFF2-40B4-BE49-F238E27FC236}">
                <a16:creationId xmlns:a16="http://schemas.microsoft.com/office/drawing/2014/main" id="{962F9C88-585E-4A18-93D2-EDB8D58E7044}"/>
              </a:ext>
            </a:extLst>
          </p:cNvPr>
          <p:cNvSpPr/>
          <p:nvPr/>
        </p:nvSpPr>
        <p:spPr>
          <a:xfrm>
            <a:off x="1758462" y="676405"/>
            <a:ext cx="7863840" cy="785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3. Solicitações de Obras</a:t>
            </a:r>
            <a:endParaRPr lang="pt-BR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2500" dirty="0">
              <a:solidFill>
                <a:srgbClr val="0070C0"/>
              </a:solidFill>
            </a:endParaRPr>
          </a:p>
        </p:txBody>
      </p:sp>
      <p:sp>
        <p:nvSpPr>
          <p:cNvPr id="13" name="Seta: Pentágono 12">
            <a:extLst>
              <a:ext uri="{FF2B5EF4-FFF2-40B4-BE49-F238E27FC236}">
                <a16:creationId xmlns:a16="http://schemas.microsoft.com/office/drawing/2014/main" id="{EFAEE338-7B8F-45E4-947A-5528D476B525}"/>
              </a:ext>
            </a:extLst>
          </p:cNvPr>
          <p:cNvSpPr/>
          <p:nvPr/>
        </p:nvSpPr>
        <p:spPr>
          <a:xfrm>
            <a:off x="0" y="1678989"/>
            <a:ext cx="11655188" cy="937751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200" dirty="0"/>
              <a:t>     </a:t>
            </a:r>
          </a:p>
          <a:p>
            <a:endParaRPr lang="pt-BR" sz="2200" dirty="0"/>
          </a:p>
          <a:p>
            <a:r>
              <a:rPr lang="pt-BR" sz="2200" dirty="0"/>
              <a:t>  </a:t>
            </a:r>
          </a:p>
          <a:p>
            <a:r>
              <a:rPr lang="pt-BR" sz="2200" dirty="0"/>
              <a:t> 3.6 Outras solicitações (imprevisíveis) – </a:t>
            </a:r>
            <a:r>
              <a:rPr lang="pt-BR" sz="2200" i="1" dirty="0"/>
              <a:t>“fast </a:t>
            </a:r>
            <a:r>
              <a:rPr lang="pt-BR" sz="2200" i="1" dirty="0" err="1"/>
              <a:t>track</a:t>
            </a:r>
            <a:r>
              <a:rPr lang="pt-BR" sz="2200" i="1" dirty="0"/>
              <a:t>” </a:t>
            </a:r>
          </a:p>
          <a:p>
            <a:endParaRPr lang="pt-BR" sz="2200" i="1" dirty="0"/>
          </a:p>
          <a:p>
            <a:r>
              <a:rPr lang="pt-BR" sz="2200" i="1" dirty="0"/>
              <a:t>       </a:t>
            </a:r>
          </a:p>
          <a:p>
            <a:r>
              <a:rPr lang="pt-BR" sz="2200" i="1" dirty="0"/>
              <a:t>							</a:t>
            </a:r>
          </a:p>
        </p:txBody>
      </p:sp>
      <p:sp>
        <p:nvSpPr>
          <p:cNvPr id="18" name="Shape 125">
            <a:extLst>
              <a:ext uri="{FF2B5EF4-FFF2-40B4-BE49-F238E27FC236}">
                <a16:creationId xmlns:a16="http://schemas.microsoft.com/office/drawing/2014/main" id="{171B466B-E087-4CFB-942F-F684209D768F}"/>
              </a:ext>
            </a:extLst>
          </p:cNvPr>
          <p:cNvSpPr/>
          <p:nvPr/>
        </p:nvSpPr>
        <p:spPr>
          <a:xfrm>
            <a:off x="4637521" y="3343019"/>
            <a:ext cx="2745920" cy="606558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pt-BR" sz="1800" b="1" u="sng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pt-BR"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pt-BR"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pt-BR"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pt-BR"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Comitê Assessor</a:t>
            </a:r>
            <a:endParaRPr sz="2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pt-BR"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32">
            <a:extLst>
              <a:ext uri="{FF2B5EF4-FFF2-40B4-BE49-F238E27FC236}">
                <a16:creationId xmlns:a16="http://schemas.microsoft.com/office/drawing/2014/main" id="{2AE3FEC1-457B-478C-823D-76524BDE89EE}"/>
              </a:ext>
            </a:extLst>
          </p:cNvPr>
          <p:cNvSpPr/>
          <p:nvPr/>
        </p:nvSpPr>
        <p:spPr>
          <a:xfrm>
            <a:off x="1624086" y="3362140"/>
            <a:ext cx="2208294" cy="596789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pt-B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Urgências</a:t>
            </a:r>
            <a:endParaRPr sz="2400" b="1" dirty="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" name="Shape 132">
            <a:extLst>
              <a:ext uri="{FF2B5EF4-FFF2-40B4-BE49-F238E27FC236}">
                <a16:creationId xmlns:a16="http://schemas.microsoft.com/office/drawing/2014/main" id="{4E13FC69-90D1-4275-B35E-21E7AE0C8BB9}"/>
              </a:ext>
            </a:extLst>
          </p:cNvPr>
          <p:cNvSpPr/>
          <p:nvPr/>
        </p:nvSpPr>
        <p:spPr>
          <a:xfrm>
            <a:off x="1599055" y="5136953"/>
            <a:ext cx="2208295" cy="811034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pt-B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Oportunidade Única</a:t>
            </a:r>
            <a:endParaRPr sz="2400" b="1" dirty="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22" name="Shape 139">
            <a:extLst>
              <a:ext uri="{FF2B5EF4-FFF2-40B4-BE49-F238E27FC236}">
                <a16:creationId xmlns:a16="http://schemas.microsoft.com/office/drawing/2014/main" id="{24803D2B-71E6-4721-BE60-8C60290F38B9}"/>
              </a:ext>
            </a:extLst>
          </p:cNvPr>
          <p:cNvCxnSpPr>
            <a:cxnSpLocks/>
            <a:stCxn id="19" idx="3"/>
            <a:endCxn id="18" idx="1"/>
          </p:cNvCxnSpPr>
          <p:nvPr/>
        </p:nvCxnSpPr>
        <p:spPr>
          <a:xfrm flipV="1">
            <a:off x="3832380" y="3646298"/>
            <a:ext cx="805141" cy="1423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3" name="Shape 125">
            <a:extLst>
              <a:ext uri="{FF2B5EF4-FFF2-40B4-BE49-F238E27FC236}">
                <a16:creationId xmlns:a16="http://schemas.microsoft.com/office/drawing/2014/main" id="{A84BC813-8F4B-4C87-B3FD-04F4C3E1A3F2}"/>
              </a:ext>
            </a:extLst>
          </p:cNvPr>
          <p:cNvSpPr/>
          <p:nvPr/>
        </p:nvSpPr>
        <p:spPr>
          <a:xfrm>
            <a:off x="4639793" y="5241838"/>
            <a:ext cx="2745920" cy="606558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pt-BR"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pt-BR" sz="1800" b="1" u="sng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pt-BR"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pt-BR"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pt-BR"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Reitor </a:t>
            </a:r>
            <a:endParaRPr sz="2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pt-BR"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" name="Shape 139">
            <a:extLst>
              <a:ext uri="{FF2B5EF4-FFF2-40B4-BE49-F238E27FC236}">
                <a16:creationId xmlns:a16="http://schemas.microsoft.com/office/drawing/2014/main" id="{38B1D803-AA7E-438D-B8E4-07481C28F20C}"/>
              </a:ext>
            </a:extLst>
          </p:cNvPr>
          <p:cNvCxnSpPr>
            <a:cxnSpLocks/>
            <a:endCxn id="33" idx="1"/>
          </p:cNvCxnSpPr>
          <p:nvPr/>
        </p:nvCxnSpPr>
        <p:spPr>
          <a:xfrm flipV="1">
            <a:off x="3807356" y="5545117"/>
            <a:ext cx="832437" cy="1423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" name="Shape 139">
            <a:extLst>
              <a:ext uri="{FF2B5EF4-FFF2-40B4-BE49-F238E27FC236}">
                <a16:creationId xmlns:a16="http://schemas.microsoft.com/office/drawing/2014/main" id="{F9720DDC-E031-4415-98D0-8A4548604F2B}"/>
              </a:ext>
            </a:extLst>
          </p:cNvPr>
          <p:cNvCxnSpPr>
            <a:cxnSpLocks/>
          </p:cNvCxnSpPr>
          <p:nvPr/>
        </p:nvCxnSpPr>
        <p:spPr>
          <a:xfrm flipV="1">
            <a:off x="7385713" y="5564238"/>
            <a:ext cx="832437" cy="1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8" name="Shape 125">
            <a:extLst>
              <a:ext uri="{FF2B5EF4-FFF2-40B4-BE49-F238E27FC236}">
                <a16:creationId xmlns:a16="http://schemas.microsoft.com/office/drawing/2014/main" id="{96B12673-4FC3-4252-94C3-0EAA2D82022F}"/>
              </a:ext>
            </a:extLst>
          </p:cNvPr>
          <p:cNvSpPr/>
          <p:nvPr/>
        </p:nvSpPr>
        <p:spPr>
          <a:xfrm>
            <a:off x="8218150" y="5241838"/>
            <a:ext cx="2745920" cy="606558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pt-BR"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pt-BR" sz="1800" b="1" u="sng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pt-BR"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pt-BR"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pt-BR"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Comitê Assessor</a:t>
            </a:r>
            <a:endParaRPr sz="2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pt-BR"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125">
            <a:extLst>
              <a:ext uri="{FF2B5EF4-FFF2-40B4-BE49-F238E27FC236}">
                <a16:creationId xmlns:a16="http://schemas.microsoft.com/office/drawing/2014/main" id="{171B466B-E087-4CFB-942F-F684209D768F}"/>
              </a:ext>
            </a:extLst>
          </p:cNvPr>
          <p:cNvSpPr/>
          <p:nvPr/>
        </p:nvSpPr>
        <p:spPr>
          <a:xfrm>
            <a:off x="3478369" y="3839005"/>
            <a:ext cx="2745920" cy="808164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pt-BR" sz="1800" b="1" u="sng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pt-BR"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pt-BR"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pt-BR"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pt-BR"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Prever no orçamento</a:t>
            </a:r>
            <a:endParaRPr sz="2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pt-BR"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hape 125">
            <a:extLst>
              <a:ext uri="{FF2B5EF4-FFF2-40B4-BE49-F238E27FC236}">
                <a16:creationId xmlns:a16="http://schemas.microsoft.com/office/drawing/2014/main" id="{171B466B-E087-4CFB-942F-F684209D768F}"/>
              </a:ext>
            </a:extLst>
          </p:cNvPr>
          <p:cNvSpPr/>
          <p:nvPr/>
        </p:nvSpPr>
        <p:spPr>
          <a:xfrm>
            <a:off x="3478369" y="5766511"/>
            <a:ext cx="2745920" cy="808164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pt-BR" sz="1800" b="1" u="sng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pt-BR"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pt-BR"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pt-BR"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pt-BR"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Não deve onerar orçamento</a:t>
            </a:r>
            <a:endParaRPr sz="2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pt-BR"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8210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24">
            <a:extLst>
              <a:ext uri="{FF2B5EF4-FFF2-40B4-BE49-F238E27FC236}">
                <a16:creationId xmlns:a16="http://schemas.microsoft.com/office/drawing/2014/main" id="{962F9C88-585E-4A18-93D2-EDB8D58E7044}"/>
              </a:ext>
            </a:extLst>
          </p:cNvPr>
          <p:cNvSpPr/>
          <p:nvPr/>
        </p:nvSpPr>
        <p:spPr>
          <a:xfrm>
            <a:off x="1758462" y="676405"/>
            <a:ext cx="9105156" cy="785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4. Aprovação das solicitações </a:t>
            </a:r>
            <a:endParaRPr lang="pt-BR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2500" dirty="0">
              <a:solidFill>
                <a:srgbClr val="0070C0"/>
              </a:solidFill>
            </a:endParaRPr>
          </a:p>
        </p:txBody>
      </p:sp>
      <p:sp>
        <p:nvSpPr>
          <p:cNvPr id="14" name="Seta: Pentágono 13">
            <a:extLst>
              <a:ext uri="{FF2B5EF4-FFF2-40B4-BE49-F238E27FC236}">
                <a16:creationId xmlns:a16="http://schemas.microsoft.com/office/drawing/2014/main" id="{36612D8F-1654-468A-AAAE-79B2142BE4E4}"/>
              </a:ext>
            </a:extLst>
          </p:cNvPr>
          <p:cNvSpPr/>
          <p:nvPr/>
        </p:nvSpPr>
        <p:spPr>
          <a:xfrm>
            <a:off x="0" y="1540244"/>
            <a:ext cx="11436824" cy="694486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200" dirty="0"/>
              <a:t>  4.2 Formato das análises e encaminhamentos                                                                                                                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3D89E798-4DC3-4CA2-99E1-03E655D1835C}"/>
              </a:ext>
            </a:extLst>
          </p:cNvPr>
          <p:cNvSpPr/>
          <p:nvPr/>
        </p:nvSpPr>
        <p:spPr>
          <a:xfrm>
            <a:off x="421015" y="3433864"/>
            <a:ext cx="1991445" cy="147045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Comitê </a:t>
            </a:r>
            <a:r>
              <a:rPr lang="pt-BR" sz="1600" dirty="0">
                <a:latin typeface="Arial" panose="020B0604020202020204" pitchFamily="34" charset="0"/>
                <a:ea typeface="Arial" panose="020B0604020202020204" pitchFamily="34" charset="0"/>
              </a:rPr>
              <a:t>Assessor</a:t>
            </a:r>
            <a:endParaRPr lang="pt-BR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Analisa demandas e gera relatório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D16FF567-FF0E-4D01-8FD2-9775B2CD5679}"/>
              </a:ext>
            </a:extLst>
          </p:cNvPr>
          <p:cNvSpPr/>
          <p:nvPr/>
        </p:nvSpPr>
        <p:spPr>
          <a:xfrm>
            <a:off x="6301648" y="3433864"/>
            <a:ext cx="2247441" cy="138481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Relatores analisam relatório e emitem parecer para COPEI </a:t>
            </a:r>
          </a:p>
        </p:txBody>
      </p: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D613A950-8C76-4CAF-840C-4098EC8200C5}"/>
              </a:ext>
            </a:extLst>
          </p:cNvPr>
          <p:cNvCxnSpPr>
            <a:cxnSpLocks/>
          </p:cNvCxnSpPr>
          <p:nvPr/>
        </p:nvCxnSpPr>
        <p:spPr>
          <a:xfrm flipV="1">
            <a:off x="8549089" y="4102869"/>
            <a:ext cx="1255923" cy="138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ector de Seta Reta 46">
            <a:extLst>
              <a:ext uri="{FF2B5EF4-FFF2-40B4-BE49-F238E27FC236}">
                <a16:creationId xmlns:a16="http://schemas.microsoft.com/office/drawing/2014/main" id="{703D3397-C096-4843-A17B-E52440A6E462}"/>
              </a:ext>
            </a:extLst>
          </p:cNvPr>
          <p:cNvCxnSpPr/>
          <p:nvPr/>
        </p:nvCxnSpPr>
        <p:spPr>
          <a:xfrm>
            <a:off x="2486526" y="-721895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de Seta Reta 48">
            <a:extLst>
              <a:ext uri="{FF2B5EF4-FFF2-40B4-BE49-F238E27FC236}">
                <a16:creationId xmlns:a16="http://schemas.microsoft.com/office/drawing/2014/main" id="{610C229A-4019-4FE9-B90B-33498C4B8DAA}"/>
              </a:ext>
            </a:extLst>
          </p:cNvPr>
          <p:cNvCxnSpPr>
            <a:stCxn id="17" idx="3"/>
            <a:endCxn id="11" idx="1"/>
          </p:cNvCxnSpPr>
          <p:nvPr/>
        </p:nvCxnSpPr>
        <p:spPr>
          <a:xfrm>
            <a:off x="2412460" y="4169091"/>
            <a:ext cx="7383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ângulo: Cantos Arredondados 49">
            <a:extLst>
              <a:ext uri="{FF2B5EF4-FFF2-40B4-BE49-F238E27FC236}">
                <a16:creationId xmlns:a16="http://schemas.microsoft.com/office/drawing/2014/main" id="{54A2CDA3-BEDE-42AE-A4B0-9D171FB3DF9F}"/>
              </a:ext>
            </a:extLst>
          </p:cNvPr>
          <p:cNvSpPr/>
          <p:nvPr/>
        </p:nvSpPr>
        <p:spPr>
          <a:xfrm>
            <a:off x="9805012" y="3433864"/>
            <a:ext cx="1850833" cy="121592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COPEI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Decisão</a:t>
            </a:r>
          </a:p>
        </p:txBody>
      </p:sp>
      <p:sp>
        <p:nvSpPr>
          <p:cNvPr id="11" name="Retângulo: Cantos Arredondados 49">
            <a:extLst>
              <a:ext uri="{FF2B5EF4-FFF2-40B4-BE49-F238E27FC236}">
                <a16:creationId xmlns:a16="http://schemas.microsoft.com/office/drawing/2014/main" id="{54A2CDA3-BEDE-42AE-A4B0-9D171FB3DF9F}"/>
              </a:ext>
            </a:extLst>
          </p:cNvPr>
          <p:cNvSpPr/>
          <p:nvPr/>
        </p:nvSpPr>
        <p:spPr>
          <a:xfrm>
            <a:off x="3150823" y="3433864"/>
            <a:ext cx="2118447" cy="147045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CGU indica relator(es) </a:t>
            </a:r>
            <a:r>
              <a:rPr lang="pt-BR" sz="16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ad hoc </a:t>
            </a:r>
            <a:r>
              <a:rPr lang="pt-BR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– membros da COPEI</a:t>
            </a:r>
          </a:p>
        </p:txBody>
      </p:sp>
      <p:cxnSp>
        <p:nvCxnSpPr>
          <p:cNvPr id="18" name="Conector de Seta Reta 24">
            <a:extLst>
              <a:ext uri="{FF2B5EF4-FFF2-40B4-BE49-F238E27FC236}">
                <a16:creationId xmlns:a16="http://schemas.microsoft.com/office/drawing/2014/main" id="{D613A950-8C76-4CAF-840C-4098EC8200C5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5269270" y="4126269"/>
            <a:ext cx="1032378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294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133">
            <a:extLst>
              <a:ext uri="{FF2B5EF4-FFF2-40B4-BE49-F238E27FC236}">
                <a16:creationId xmlns:a16="http://schemas.microsoft.com/office/drawing/2014/main" id="{F642821D-0A24-42A6-9A6A-F4C34A54E65B}"/>
              </a:ext>
            </a:extLst>
          </p:cNvPr>
          <p:cNvSpPr/>
          <p:nvPr/>
        </p:nvSpPr>
        <p:spPr>
          <a:xfrm>
            <a:off x="6178110" y="2331997"/>
            <a:ext cx="2114700" cy="641100"/>
          </a:xfrm>
          <a:prstGeom prst="roundRect">
            <a:avLst>
              <a:gd name="adj" fmla="val 16667"/>
            </a:avLst>
          </a:prstGeom>
          <a:solidFill>
            <a:schemeClr val="accent3">
              <a:lumMod val="75000"/>
              <a:alpha val="20000"/>
            </a:schemeClr>
          </a:solidFill>
          <a:ln w="12700" cap="flat" cmpd="sng">
            <a:solidFill>
              <a:schemeClr val="accent3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Reformas</a:t>
            </a:r>
            <a:r>
              <a:rPr lang="pt-BR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900" dirty="0"/>
          </a:p>
        </p:txBody>
      </p:sp>
      <p:sp>
        <p:nvSpPr>
          <p:cNvPr id="55" name="Shape 134">
            <a:extLst>
              <a:ext uri="{FF2B5EF4-FFF2-40B4-BE49-F238E27FC236}">
                <a16:creationId xmlns:a16="http://schemas.microsoft.com/office/drawing/2014/main" id="{5B6603B1-8786-4D8F-BCC9-FB97E2DA1636}"/>
              </a:ext>
            </a:extLst>
          </p:cNvPr>
          <p:cNvSpPr/>
          <p:nvPr/>
        </p:nvSpPr>
        <p:spPr>
          <a:xfrm>
            <a:off x="6178110" y="5192856"/>
            <a:ext cx="2114700" cy="641100"/>
          </a:xfrm>
          <a:prstGeom prst="roundRect">
            <a:avLst>
              <a:gd name="adj" fmla="val 16667"/>
            </a:avLst>
          </a:prstGeom>
          <a:solidFill>
            <a:schemeClr val="accent3">
              <a:lumMod val="75000"/>
              <a:alpha val="20000"/>
            </a:schemeClr>
          </a:solidFill>
          <a:ln w="12700" cap="flat" cmpd="sng">
            <a:solidFill>
              <a:schemeClr val="accent3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Acessibilidade</a:t>
            </a:r>
            <a:endParaRPr sz="19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Shape 131">
            <a:extLst>
              <a:ext uri="{FF2B5EF4-FFF2-40B4-BE49-F238E27FC236}">
                <a16:creationId xmlns:a16="http://schemas.microsoft.com/office/drawing/2014/main" id="{E7BACB6A-AB38-4E87-9798-D2C15EBF7C93}"/>
              </a:ext>
            </a:extLst>
          </p:cNvPr>
          <p:cNvSpPr/>
          <p:nvPr/>
        </p:nvSpPr>
        <p:spPr>
          <a:xfrm>
            <a:off x="6137166" y="4211485"/>
            <a:ext cx="2114700" cy="641100"/>
          </a:xfrm>
          <a:prstGeom prst="roundRect">
            <a:avLst>
              <a:gd name="adj" fmla="val 16667"/>
            </a:avLst>
          </a:prstGeom>
          <a:solidFill>
            <a:schemeClr val="accent3">
              <a:lumMod val="75000"/>
            </a:schemeClr>
          </a:solidFill>
          <a:ln w="12700" cap="flat" cmpd="sng">
            <a:solidFill>
              <a:schemeClr val="accent3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Planejamento Urbano </a:t>
            </a:r>
            <a:endParaRPr sz="1600" dirty="0"/>
          </a:p>
        </p:txBody>
      </p:sp>
      <p:sp>
        <p:nvSpPr>
          <p:cNvPr id="51" name="Shape 132">
            <a:extLst>
              <a:ext uri="{FF2B5EF4-FFF2-40B4-BE49-F238E27FC236}">
                <a16:creationId xmlns:a16="http://schemas.microsoft.com/office/drawing/2014/main" id="{584C6D2D-E48B-4F9F-BC35-3118EFD570FA}"/>
              </a:ext>
            </a:extLst>
          </p:cNvPr>
          <p:cNvSpPr/>
          <p:nvPr/>
        </p:nvSpPr>
        <p:spPr>
          <a:xfrm>
            <a:off x="6140479" y="3221305"/>
            <a:ext cx="2114700" cy="641100"/>
          </a:xfrm>
          <a:prstGeom prst="roundRect">
            <a:avLst>
              <a:gd name="adj" fmla="val 16667"/>
            </a:avLst>
          </a:prstGeom>
          <a:solidFill>
            <a:schemeClr val="accent3">
              <a:lumMod val="75000"/>
            </a:schemeClr>
          </a:solidFill>
          <a:ln w="12700" cap="flat" cmpd="sng">
            <a:solidFill>
              <a:schemeClr val="accent3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pt-BR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Novas Edificações</a:t>
            </a:r>
            <a:endParaRPr sz="1900" dirty="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2" name="Shape 134">
            <a:extLst>
              <a:ext uri="{FF2B5EF4-FFF2-40B4-BE49-F238E27FC236}">
                <a16:creationId xmlns:a16="http://schemas.microsoft.com/office/drawing/2014/main" id="{2615041B-5D58-468F-BE0B-8B9310C0A1A1}"/>
              </a:ext>
            </a:extLst>
          </p:cNvPr>
          <p:cNvSpPr/>
          <p:nvPr/>
        </p:nvSpPr>
        <p:spPr>
          <a:xfrm>
            <a:off x="6140479" y="6043630"/>
            <a:ext cx="2114700" cy="641100"/>
          </a:xfrm>
          <a:prstGeom prst="roundRect">
            <a:avLst>
              <a:gd name="adj" fmla="val 16667"/>
            </a:avLst>
          </a:prstGeom>
          <a:solidFill>
            <a:schemeClr val="accent3">
              <a:lumMod val="75000"/>
            </a:schemeClr>
          </a:solidFill>
          <a:ln w="12700" cap="flat" cmpd="sng">
            <a:solidFill>
              <a:schemeClr val="accent3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pt-BR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Remanescente de obra</a:t>
            </a:r>
            <a:endParaRPr sz="19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Shape 124">
            <a:extLst>
              <a:ext uri="{FF2B5EF4-FFF2-40B4-BE49-F238E27FC236}">
                <a16:creationId xmlns:a16="http://schemas.microsoft.com/office/drawing/2014/main" id="{962F9C88-585E-4A18-93D2-EDB8D58E7044}"/>
              </a:ext>
            </a:extLst>
          </p:cNvPr>
          <p:cNvSpPr/>
          <p:nvPr/>
        </p:nvSpPr>
        <p:spPr>
          <a:xfrm>
            <a:off x="1758462" y="676405"/>
            <a:ext cx="9105156" cy="785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4. Aprovação das solicitações </a:t>
            </a:r>
            <a:endParaRPr lang="pt-BR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2500" dirty="0">
              <a:solidFill>
                <a:srgbClr val="0070C0"/>
              </a:solidFill>
            </a:endParaRPr>
          </a:p>
        </p:txBody>
      </p:sp>
      <p:sp>
        <p:nvSpPr>
          <p:cNvPr id="14" name="Seta: Pentágono 13">
            <a:extLst>
              <a:ext uri="{FF2B5EF4-FFF2-40B4-BE49-F238E27FC236}">
                <a16:creationId xmlns:a16="http://schemas.microsoft.com/office/drawing/2014/main" id="{36612D8F-1654-468A-AAAE-79B2142BE4E4}"/>
              </a:ext>
            </a:extLst>
          </p:cNvPr>
          <p:cNvSpPr/>
          <p:nvPr/>
        </p:nvSpPr>
        <p:spPr>
          <a:xfrm>
            <a:off x="0" y="1358408"/>
            <a:ext cx="12192000" cy="785777"/>
          </a:xfrm>
          <a:prstGeom prst="homePlat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200" dirty="0"/>
              <a:t>  4.3 Decisão final sobre as demandas</a:t>
            </a:r>
          </a:p>
        </p:txBody>
      </p:sp>
      <p:sp>
        <p:nvSpPr>
          <p:cNvPr id="20" name="Shape 131">
            <a:extLst>
              <a:ext uri="{FF2B5EF4-FFF2-40B4-BE49-F238E27FC236}">
                <a16:creationId xmlns:a16="http://schemas.microsoft.com/office/drawing/2014/main" id="{226731EE-226E-4D85-B058-844D3BA8B2A3}"/>
              </a:ext>
            </a:extLst>
          </p:cNvPr>
          <p:cNvSpPr/>
          <p:nvPr/>
        </p:nvSpPr>
        <p:spPr>
          <a:xfrm>
            <a:off x="2231620" y="4209213"/>
            <a:ext cx="2114700" cy="641100"/>
          </a:xfrm>
          <a:prstGeom prst="roundRect">
            <a:avLst>
              <a:gd name="adj" fmla="val 16667"/>
            </a:avLst>
          </a:prstGeom>
          <a:solidFill>
            <a:schemeClr val="accent3">
              <a:lumMod val="75000"/>
            </a:schemeClr>
          </a:solidFill>
          <a:ln w="12700" cap="flat" cmpd="sng">
            <a:solidFill>
              <a:schemeClr val="accent3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Planejamento Urbano </a:t>
            </a:r>
            <a:endParaRPr sz="1600" dirty="0"/>
          </a:p>
        </p:txBody>
      </p:sp>
      <p:sp>
        <p:nvSpPr>
          <p:cNvPr id="26" name="Shape 132">
            <a:extLst>
              <a:ext uri="{FF2B5EF4-FFF2-40B4-BE49-F238E27FC236}">
                <a16:creationId xmlns:a16="http://schemas.microsoft.com/office/drawing/2014/main" id="{1D152DFC-4C08-4048-8713-4525BE3EF0FA}"/>
              </a:ext>
            </a:extLst>
          </p:cNvPr>
          <p:cNvSpPr/>
          <p:nvPr/>
        </p:nvSpPr>
        <p:spPr>
          <a:xfrm>
            <a:off x="2234933" y="3219033"/>
            <a:ext cx="2114700" cy="641100"/>
          </a:xfrm>
          <a:prstGeom prst="roundRect">
            <a:avLst>
              <a:gd name="adj" fmla="val 16667"/>
            </a:avLst>
          </a:prstGeom>
          <a:solidFill>
            <a:schemeClr val="accent3">
              <a:lumMod val="75000"/>
            </a:schemeClr>
          </a:solidFill>
          <a:ln w="12700" cap="flat" cmpd="sng">
            <a:solidFill>
              <a:schemeClr val="accent3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pt-BR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Novas Edificações</a:t>
            </a:r>
            <a:endParaRPr sz="1900" dirty="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7" name="Shape 133">
            <a:extLst>
              <a:ext uri="{FF2B5EF4-FFF2-40B4-BE49-F238E27FC236}">
                <a16:creationId xmlns:a16="http://schemas.microsoft.com/office/drawing/2014/main" id="{A2AF8224-99BA-46F6-BB39-F0484C5A8788}"/>
              </a:ext>
            </a:extLst>
          </p:cNvPr>
          <p:cNvSpPr/>
          <p:nvPr/>
        </p:nvSpPr>
        <p:spPr>
          <a:xfrm>
            <a:off x="2231620" y="2288781"/>
            <a:ext cx="2114700" cy="641100"/>
          </a:xfrm>
          <a:prstGeom prst="roundRect">
            <a:avLst>
              <a:gd name="adj" fmla="val 16667"/>
            </a:avLst>
          </a:prstGeom>
          <a:solidFill>
            <a:schemeClr val="accent3">
              <a:lumMod val="75000"/>
            </a:schemeClr>
          </a:solidFill>
          <a:ln w="12700" cap="flat" cmpd="sng">
            <a:solidFill>
              <a:schemeClr val="accent3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Reformas</a:t>
            </a:r>
            <a:r>
              <a:rPr lang="pt-BR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900" dirty="0"/>
          </a:p>
        </p:txBody>
      </p:sp>
      <p:sp>
        <p:nvSpPr>
          <p:cNvPr id="28" name="Shape 134">
            <a:extLst>
              <a:ext uri="{FF2B5EF4-FFF2-40B4-BE49-F238E27FC236}">
                <a16:creationId xmlns:a16="http://schemas.microsoft.com/office/drawing/2014/main" id="{68B3001A-B671-43A0-B5CA-162D9819A8DF}"/>
              </a:ext>
            </a:extLst>
          </p:cNvPr>
          <p:cNvSpPr/>
          <p:nvPr/>
        </p:nvSpPr>
        <p:spPr>
          <a:xfrm>
            <a:off x="2231620" y="5149640"/>
            <a:ext cx="2114700" cy="641100"/>
          </a:xfrm>
          <a:prstGeom prst="roundRect">
            <a:avLst>
              <a:gd name="adj" fmla="val 16667"/>
            </a:avLst>
          </a:prstGeom>
          <a:solidFill>
            <a:schemeClr val="accent3">
              <a:lumMod val="75000"/>
            </a:schemeClr>
          </a:solidFill>
          <a:ln w="12700" cap="flat" cmpd="sng">
            <a:solidFill>
              <a:schemeClr val="accent3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Acessibilidade</a:t>
            </a:r>
            <a:endParaRPr sz="19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Shape 134">
            <a:extLst>
              <a:ext uri="{FF2B5EF4-FFF2-40B4-BE49-F238E27FC236}">
                <a16:creationId xmlns:a16="http://schemas.microsoft.com/office/drawing/2014/main" id="{3B1BFC3C-E416-4E1F-BBE1-044AEF05C866}"/>
              </a:ext>
            </a:extLst>
          </p:cNvPr>
          <p:cNvSpPr/>
          <p:nvPr/>
        </p:nvSpPr>
        <p:spPr>
          <a:xfrm>
            <a:off x="2234933" y="6041358"/>
            <a:ext cx="2114700" cy="641100"/>
          </a:xfrm>
          <a:prstGeom prst="roundRect">
            <a:avLst>
              <a:gd name="adj" fmla="val 16667"/>
            </a:avLst>
          </a:prstGeom>
          <a:solidFill>
            <a:schemeClr val="accent3">
              <a:lumMod val="75000"/>
            </a:schemeClr>
          </a:solidFill>
          <a:ln w="12700" cap="flat" cmpd="sng">
            <a:solidFill>
              <a:schemeClr val="accent3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pt-BR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Remanescente de obra</a:t>
            </a:r>
            <a:endParaRPr sz="19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Shape 125">
            <a:extLst>
              <a:ext uri="{FF2B5EF4-FFF2-40B4-BE49-F238E27FC236}">
                <a16:creationId xmlns:a16="http://schemas.microsoft.com/office/drawing/2014/main" id="{3C5402B2-A779-44AA-9087-7D4ED24B4D21}"/>
              </a:ext>
            </a:extLst>
          </p:cNvPr>
          <p:cNvSpPr/>
          <p:nvPr/>
        </p:nvSpPr>
        <p:spPr>
          <a:xfrm>
            <a:off x="761793" y="2288781"/>
            <a:ext cx="1609498" cy="445735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pt-BR"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pt-BR"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pt-BR"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pt-BR"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pt-BR"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Comitê Assessor</a:t>
            </a:r>
            <a:endParaRPr sz="2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pt-BR"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Shape 125">
            <a:extLst>
              <a:ext uri="{FF2B5EF4-FFF2-40B4-BE49-F238E27FC236}">
                <a16:creationId xmlns:a16="http://schemas.microsoft.com/office/drawing/2014/main" id="{DEC00F2C-AD5B-4DBB-A8C7-9FE21F9361FD}"/>
              </a:ext>
            </a:extLst>
          </p:cNvPr>
          <p:cNvSpPr/>
          <p:nvPr/>
        </p:nvSpPr>
        <p:spPr>
          <a:xfrm>
            <a:off x="4904607" y="2288781"/>
            <a:ext cx="1359715" cy="445735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pt-BR"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pt-BR"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pt-BR"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pt-BR"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pt-BR" sz="2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COPEI</a:t>
            </a:r>
            <a:endParaRPr sz="2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pt-BR"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420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 descr="PRE_VERM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576" y="149726"/>
            <a:ext cx="914400" cy="810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21935" y="0"/>
            <a:ext cx="1571139" cy="1110343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/>
          <p:nvPr/>
        </p:nvSpPr>
        <p:spPr>
          <a:xfrm rot="5400000">
            <a:off x="5895450" y="561334"/>
            <a:ext cx="401100" cy="12192000"/>
          </a:xfrm>
          <a:prstGeom prst="rect">
            <a:avLst/>
          </a:prstGeom>
          <a:solidFill>
            <a:srgbClr val="2E75B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2810595" y="631900"/>
            <a:ext cx="5879720" cy="65742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QUADRO DEMANDA ATUAL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1CA830D-4C9D-491E-975A-40166C2C8200}"/>
              </a:ext>
            </a:extLst>
          </p:cNvPr>
          <p:cNvSpPr txBox="1"/>
          <p:nvPr/>
        </p:nvSpPr>
        <p:spPr>
          <a:xfrm>
            <a:off x="164576" y="5906946"/>
            <a:ext cx="48411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100" dirty="0"/>
              <a:t>Fontes: </a:t>
            </a:r>
            <a:r>
              <a:rPr lang="pt-BR" sz="1100" dirty="0">
                <a:latin typeface="Calibri"/>
                <a:ea typeface="Calibri"/>
                <a:cs typeface="Calibri"/>
                <a:sym typeface="Calibri"/>
              </a:rPr>
              <a:t>: Lista de Projetos PRDU e Coordenadoria de Projetos e Obras</a:t>
            </a:r>
          </a:p>
          <a:p>
            <a:pPr lvl="0"/>
            <a:r>
              <a:rPr lang="pt-BR" sz="1100" dirty="0">
                <a:latin typeface="Calibri"/>
                <a:cs typeface="Calibri"/>
                <a:sym typeface="Calibri"/>
              </a:rPr>
              <a:t>Organização: DEPI</a:t>
            </a:r>
            <a:endParaRPr lang="pt-BR" sz="1100" dirty="0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7AD9DB71-FD4E-4B4C-9FB0-9A861C9A35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345975"/>
              </p:ext>
            </p:extLst>
          </p:nvPr>
        </p:nvGraphicFramePr>
        <p:xfrm>
          <a:off x="2170235" y="1896746"/>
          <a:ext cx="7429500" cy="3000375"/>
        </p:xfrm>
        <a:graphic>
          <a:graphicData uri="http://schemas.openxmlformats.org/drawingml/2006/table">
            <a:tbl>
              <a:tblPr>
                <a:tableStyleId>{83541574-F243-4C82-8B19-0DF8E90736A5}</a:tableStyleId>
              </a:tblPr>
              <a:tblGrid>
                <a:gridCol w="2092817">
                  <a:extLst>
                    <a:ext uri="{9D8B030D-6E8A-4147-A177-3AD203B41FA5}">
                      <a16:colId xmlns:a16="http://schemas.microsoft.com/office/drawing/2014/main" val="3164132867"/>
                    </a:ext>
                  </a:extLst>
                </a:gridCol>
                <a:gridCol w="1740843">
                  <a:extLst>
                    <a:ext uri="{9D8B030D-6E8A-4147-A177-3AD203B41FA5}">
                      <a16:colId xmlns:a16="http://schemas.microsoft.com/office/drawing/2014/main" val="2049139113"/>
                    </a:ext>
                  </a:extLst>
                </a:gridCol>
                <a:gridCol w="1816946">
                  <a:extLst>
                    <a:ext uri="{9D8B030D-6E8A-4147-A177-3AD203B41FA5}">
                      <a16:colId xmlns:a16="http://schemas.microsoft.com/office/drawing/2014/main" val="1955470689"/>
                    </a:ext>
                  </a:extLst>
                </a:gridCol>
                <a:gridCol w="1778894">
                  <a:extLst>
                    <a:ext uri="{9D8B030D-6E8A-4147-A177-3AD203B41FA5}">
                      <a16:colId xmlns:a16="http://schemas.microsoft.com/office/drawing/2014/main" val="3007905712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 dirty="0">
                          <a:effectLst/>
                        </a:rPr>
                        <a:t>Tipo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>
                          <a:effectLst/>
                        </a:rPr>
                        <a:t>Qtde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>
                          <a:effectLst/>
                        </a:rPr>
                        <a:t>Valor Estimado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 dirty="0">
                          <a:effectLst/>
                        </a:rPr>
                        <a:t>% (valor)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01181557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 dirty="0">
                          <a:effectLst/>
                        </a:rPr>
                        <a:t>Acessibilidade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56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R$ 52.846.934,95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12,9%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62199168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 dirty="0">
                          <a:effectLst/>
                        </a:rPr>
                        <a:t>Obra nova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42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R$ 175.045.308,80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42,6%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90694532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 dirty="0">
                          <a:effectLst/>
                        </a:rPr>
                        <a:t>Planejamento Urbano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20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R$ 53.272.748,57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13,0%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76887033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 dirty="0">
                          <a:effectLst/>
                        </a:rPr>
                        <a:t>Reforma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95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R$ 69.123.254,84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16,8%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84946060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 dirty="0">
                          <a:effectLst/>
                        </a:rPr>
                        <a:t>Remanescente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18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R$ 60.481.781,92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14,7%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76531521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 dirty="0">
                          <a:effectLst/>
                        </a:rPr>
                        <a:t>Total Geral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>
                          <a:effectLst/>
                        </a:rPr>
                        <a:t>231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 dirty="0">
                          <a:effectLst/>
                        </a:rPr>
                        <a:t>R$ 410.770.029,08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 dirty="0">
                          <a:effectLst/>
                        </a:rPr>
                        <a:t> 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35808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0236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 descr="PRE_VERM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576" y="149726"/>
            <a:ext cx="914400" cy="810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21935" y="0"/>
            <a:ext cx="1571139" cy="1110343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/>
          <p:nvPr/>
        </p:nvSpPr>
        <p:spPr>
          <a:xfrm rot="5400000">
            <a:off x="5895450" y="561334"/>
            <a:ext cx="401100" cy="12192000"/>
          </a:xfrm>
          <a:prstGeom prst="rect">
            <a:avLst/>
          </a:prstGeom>
          <a:solidFill>
            <a:srgbClr val="2E75B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2810595" y="303188"/>
            <a:ext cx="5879720" cy="65742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QUADRO DEMANDA ATUAL x RECURSOS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A062130-82FC-4165-83CD-576D9CB23E19}"/>
              </a:ext>
            </a:extLst>
          </p:cNvPr>
          <p:cNvSpPr txBox="1"/>
          <p:nvPr/>
        </p:nvSpPr>
        <p:spPr>
          <a:xfrm>
            <a:off x="309971" y="1042713"/>
            <a:ext cx="11342768" cy="1103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pt-BR" sz="1800" dirty="0"/>
              <a:t>Planejamento inicial: Análises pelo Comitê Assessor a partir de “P1” – premissa anterior de que todas as demandas classificadas como “P” estavam com recurso alocado. </a:t>
            </a:r>
          </a:p>
          <a:p>
            <a:pPr>
              <a:lnSpc>
                <a:spcPts val="2500"/>
              </a:lnSpc>
              <a:spcBef>
                <a:spcPts val="400"/>
              </a:spcBef>
            </a:pPr>
            <a:r>
              <a:rPr lang="pt-BR" sz="1800" dirty="0"/>
              <a:t>Verificação: Maior parte das demandas, ainda depende de alocação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D3B218AB-40EB-4A07-AF97-286861A25F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396152"/>
              </p:ext>
            </p:extLst>
          </p:nvPr>
        </p:nvGraphicFramePr>
        <p:xfrm>
          <a:off x="838199" y="2354180"/>
          <a:ext cx="10515601" cy="3686684"/>
        </p:xfrm>
        <a:graphic>
          <a:graphicData uri="http://schemas.openxmlformats.org/drawingml/2006/table">
            <a:tbl>
              <a:tblPr>
                <a:tableStyleId>{83541574-F243-4C82-8B19-0DF8E90736A5}</a:tableStyleId>
              </a:tblPr>
              <a:tblGrid>
                <a:gridCol w="2051522">
                  <a:extLst>
                    <a:ext uri="{9D8B030D-6E8A-4147-A177-3AD203B41FA5}">
                      <a16:colId xmlns:a16="http://schemas.microsoft.com/office/drawing/2014/main" val="538014414"/>
                    </a:ext>
                  </a:extLst>
                </a:gridCol>
                <a:gridCol w="1706492">
                  <a:extLst>
                    <a:ext uri="{9D8B030D-6E8A-4147-A177-3AD203B41FA5}">
                      <a16:colId xmlns:a16="http://schemas.microsoft.com/office/drawing/2014/main" val="3596009361"/>
                    </a:ext>
                  </a:extLst>
                </a:gridCol>
                <a:gridCol w="1781094">
                  <a:extLst>
                    <a:ext uri="{9D8B030D-6E8A-4147-A177-3AD203B41FA5}">
                      <a16:colId xmlns:a16="http://schemas.microsoft.com/office/drawing/2014/main" val="2380075257"/>
                    </a:ext>
                  </a:extLst>
                </a:gridCol>
                <a:gridCol w="1743793">
                  <a:extLst>
                    <a:ext uri="{9D8B030D-6E8A-4147-A177-3AD203B41FA5}">
                      <a16:colId xmlns:a16="http://schemas.microsoft.com/office/drawing/2014/main" val="3622253074"/>
                    </a:ext>
                  </a:extLst>
                </a:gridCol>
                <a:gridCol w="1690951">
                  <a:extLst>
                    <a:ext uri="{9D8B030D-6E8A-4147-A177-3AD203B41FA5}">
                      <a16:colId xmlns:a16="http://schemas.microsoft.com/office/drawing/2014/main" val="4252871641"/>
                    </a:ext>
                  </a:extLst>
                </a:gridCol>
                <a:gridCol w="1541749">
                  <a:extLst>
                    <a:ext uri="{9D8B030D-6E8A-4147-A177-3AD203B41FA5}">
                      <a16:colId xmlns:a16="http://schemas.microsoft.com/office/drawing/2014/main" val="1348830827"/>
                    </a:ext>
                  </a:extLst>
                </a:gridCol>
              </a:tblGrid>
              <a:tr h="7466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 dirty="0">
                          <a:effectLst/>
                        </a:rPr>
                        <a:t>Priorização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 dirty="0" err="1">
                          <a:effectLst/>
                        </a:rPr>
                        <a:t>Qtde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 dirty="0">
                          <a:effectLst/>
                        </a:rPr>
                        <a:t>Valor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 dirty="0">
                          <a:effectLst/>
                        </a:rPr>
                        <a:t>% valor em relação ao total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 dirty="0">
                          <a:effectLst/>
                        </a:rPr>
                        <a:t>Recurso Alocado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 dirty="0">
                          <a:effectLst/>
                        </a:rPr>
                        <a:t>% recurso em relação ao valor estimado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50844208"/>
                  </a:ext>
                </a:extLst>
              </a:tr>
              <a:tr h="4200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 dirty="0">
                          <a:effectLst/>
                        </a:rPr>
                        <a:t>P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23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R$ 41.040.451,05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10%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R$ 479.113,35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1%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68636785"/>
                  </a:ext>
                </a:extLst>
              </a:tr>
              <a:tr h="4200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 dirty="0">
                          <a:effectLst/>
                        </a:rPr>
                        <a:t>P1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17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R$ 80.304.203,06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20%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R$ 3.566.832,96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4%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71580713"/>
                  </a:ext>
                </a:extLst>
              </a:tr>
              <a:tr h="4200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 dirty="0">
                          <a:effectLst/>
                        </a:rPr>
                        <a:t>P2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8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R$ 5.923.300,59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1%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 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 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73638765"/>
                  </a:ext>
                </a:extLst>
              </a:tr>
              <a:tr h="4200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 dirty="0">
                          <a:effectLst/>
                        </a:rPr>
                        <a:t>Adiar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102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R$ 159.317.360,20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39%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 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 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26360271"/>
                  </a:ext>
                </a:extLst>
              </a:tr>
              <a:tr h="4200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 dirty="0">
                          <a:effectLst/>
                        </a:rPr>
                        <a:t>Não priorizado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69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R$ 119.812.985,46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29%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 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 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36054279"/>
                  </a:ext>
                </a:extLst>
              </a:tr>
              <a:tr h="4200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 dirty="0">
                          <a:effectLst/>
                        </a:rPr>
                        <a:t>Novo Processo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12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R$ 4.371.728,73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1%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R$ 182.746,01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4%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0774191"/>
                  </a:ext>
                </a:extLst>
              </a:tr>
              <a:tr h="4200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 dirty="0">
                          <a:effectLst/>
                        </a:rPr>
                        <a:t>Total Geral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>
                          <a:effectLst/>
                        </a:rPr>
                        <a:t>231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>
                          <a:effectLst/>
                        </a:rPr>
                        <a:t>R$ 410.770.029,08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>
                          <a:effectLst/>
                        </a:rPr>
                        <a:t> 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 dirty="0">
                          <a:effectLst/>
                        </a:rPr>
                        <a:t>R$ 4.228.692,32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 dirty="0">
                          <a:effectLst/>
                        </a:rPr>
                        <a:t> 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19951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4350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 descr="PRE_VERM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576" y="149726"/>
            <a:ext cx="914400" cy="810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21935" y="0"/>
            <a:ext cx="1571139" cy="1110343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/>
          <p:nvPr/>
        </p:nvSpPr>
        <p:spPr>
          <a:xfrm rot="5400000">
            <a:off x="5895450" y="561334"/>
            <a:ext cx="401100" cy="12192000"/>
          </a:xfrm>
          <a:prstGeom prst="rect">
            <a:avLst/>
          </a:prstGeom>
          <a:solidFill>
            <a:srgbClr val="2E75B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2716810" y="504926"/>
            <a:ext cx="5879720" cy="65742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DEMANDAS LIBERADAS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C5A935EB-BC67-440F-9B14-8FC7F537D4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124189"/>
              </p:ext>
            </p:extLst>
          </p:nvPr>
        </p:nvGraphicFramePr>
        <p:xfrm>
          <a:off x="268166" y="2014171"/>
          <a:ext cx="4772757" cy="2571750"/>
        </p:xfrm>
        <a:graphic>
          <a:graphicData uri="http://schemas.openxmlformats.org/drawingml/2006/table">
            <a:tbl>
              <a:tblPr>
                <a:tableStyleId>{83541574-F243-4C82-8B19-0DF8E90736A5}</a:tableStyleId>
              </a:tblPr>
              <a:tblGrid>
                <a:gridCol w="2205403">
                  <a:extLst>
                    <a:ext uri="{9D8B030D-6E8A-4147-A177-3AD203B41FA5}">
                      <a16:colId xmlns:a16="http://schemas.microsoft.com/office/drawing/2014/main" val="3050551036"/>
                    </a:ext>
                  </a:extLst>
                </a:gridCol>
                <a:gridCol w="890954">
                  <a:extLst>
                    <a:ext uri="{9D8B030D-6E8A-4147-A177-3AD203B41FA5}">
                      <a16:colId xmlns:a16="http://schemas.microsoft.com/office/drawing/2014/main" val="4046386575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848907118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 dirty="0">
                          <a:effectLst/>
                        </a:rPr>
                        <a:t>Tipo Obra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 dirty="0" err="1">
                          <a:effectLst/>
                        </a:rPr>
                        <a:t>Qtde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 dirty="0">
                          <a:effectLst/>
                        </a:rPr>
                        <a:t>Valor Estimado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3587535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Obra nova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R$ 13.197.899,21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66996000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Planejamento Urbano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4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R$ 2.415.919,37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17897619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Reforma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12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R$ 1.560.021,94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18664210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Remanescente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 dirty="0">
                          <a:effectLst/>
                        </a:rPr>
                        <a:t>8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R$ 14.179.624,98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38053003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 dirty="0">
                          <a:effectLst/>
                        </a:rPr>
                        <a:t>Total Geral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R$ 31.353.465,50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24300730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04FD710C-7E52-4CC9-A34D-0CD44155AEB2}"/>
              </a:ext>
            </a:extLst>
          </p:cNvPr>
          <p:cNvSpPr txBox="1"/>
          <p:nvPr/>
        </p:nvSpPr>
        <p:spPr>
          <a:xfrm>
            <a:off x="455735" y="1547446"/>
            <a:ext cx="4772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COM CONTRATO INICIADO (Diversos status)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66C557F-48F4-4AD2-A249-53597274D1FE}"/>
              </a:ext>
            </a:extLst>
          </p:cNvPr>
          <p:cNvSpPr txBox="1"/>
          <p:nvPr/>
        </p:nvSpPr>
        <p:spPr>
          <a:xfrm>
            <a:off x="6210150" y="1547446"/>
            <a:ext cx="5161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PROCESSO COM LICITAÇÃO PRONTA (não priorizados)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73F985DF-0B71-47B9-8FD4-1B783ADD27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960964"/>
              </p:ext>
            </p:extLst>
          </p:nvPr>
        </p:nvGraphicFramePr>
        <p:xfrm>
          <a:off x="6320617" y="2240316"/>
          <a:ext cx="4940299" cy="2143125"/>
        </p:xfrm>
        <a:graphic>
          <a:graphicData uri="http://schemas.openxmlformats.org/drawingml/2006/table">
            <a:tbl>
              <a:tblPr>
                <a:tableStyleId>{83541574-F243-4C82-8B19-0DF8E90736A5}</a:tableStyleId>
              </a:tblPr>
              <a:tblGrid>
                <a:gridCol w="1626684">
                  <a:extLst>
                    <a:ext uri="{9D8B030D-6E8A-4147-A177-3AD203B41FA5}">
                      <a16:colId xmlns:a16="http://schemas.microsoft.com/office/drawing/2014/main" val="2623257982"/>
                    </a:ext>
                  </a:extLst>
                </a:gridCol>
                <a:gridCol w="1572778">
                  <a:extLst>
                    <a:ext uri="{9D8B030D-6E8A-4147-A177-3AD203B41FA5}">
                      <a16:colId xmlns:a16="http://schemas.microsoft.com/office/drawing/2014/main" val="3643507238"/>
                    </a:ext>
                  </a:extLst>
                </a:gridCol>
                <a:gridCol w="1740837">
                  <a:extLst>
                    <a:ext uri="{9D8B030D-6E8A-4147-A177-3AD203B41FA5}">
                      <a16:colId xmlns:a16="http://schemas.microsoft.com/office/drawing/2014/main" val="1377597008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 dirty="0">
                          <a:effectLst/>
                        </a:rPr>
                        <a:t>Tipo Obra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 dirty="0" err="1">
                          <a:effectLst/>
                        </a:rPr>
                        <a:t>Qtde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 dirty="0">
                          <a:effectLst/>
                        </a:rPr>
                        <a:t>Valor Estimado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46463036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Obra nova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4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R$ 12.911.669,87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7784375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 dirty="0">
                          <a:effectLst/>
                        </a:rPr>
                        <a:t>Reforma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4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R$ 642.831,61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49235872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Remanescente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3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R$ 12.096.792,42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61338279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 dirty="0">
                          <a:effectLst/>
                        </a:rPr>
                        <a:t>Total Geral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 dirty="0">
                          <a:effectLst/>
                        </a:rPr>
                        <a:t>11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 dirty="0">
                          <a:effectLst/>
                        </a:rPr>
                        <a:t>R$ 25.651.293,90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89570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9373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 descr="PRE_VERM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576" y="149726"/>
            <a:ext cx="914400" cy="810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21935" y="0"/>
            <a:ext cx="1571139" cy="1110343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/>
          <p:nvPr/>
        </p:nvSpPr>
        <p:spPr>
          <a:xfrm rot="5400000">
            <a:off x="5895450" y="561334"/>
            <a:ext cx="401100" cy="12192000"/>
          </a:xfrm>
          <a:prstGeom prst="rect">
            <a:avLst/>
          </a:prstGeom>
          <a:solidFill>
            <a:srgbClr val="2E75B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2916043" y="211691"/>
            <a:ext cx="5879720" cy="65742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DEMANDAS LIBERADAS – COM CONTRATO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8120BDB-0A98-44C2-B4ED-05E2926955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2302" y="1069028"/>
            <a:ext cx="8727201" cy="564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425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709127" y="0"/>
            <a:ext cx="914400" cy="6858000"/>
          </a:xfrm>
          <a:prstGeom prst="rect">
            <a:avLst/>
          </a:prstGeom>
          <a:solidFill>
            <a:srgbClr val="2E75B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Shape 87" descr="PRE_VERM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4376" y="195526"/>
            <a:ext cx="914400" cy="810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21935" y="0"/>
            <a:ext cx="1571139" cy="111034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/>
          <p:nvPr/>
        </p:nvSpPr>
        <p:spPr>
          <a:xfrm rot="5400000">
            <a:off x="5895392" y="561392"/>
            <a:ext cx="401216" cy="12192000"/>
          </a:xfrm>
          <a:prstGeom prst="rect">
            <a:avLst/>
          </a:prstGeom>
          <a:solidFill>
            <a:srgbClr val="2E75B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Shape 90"/>
          <p:cNvSpPr txBox="1"/>
          <p:nvPr/>
        </p:nvSpPr>
        <p:spPr>
          <a:xfrm>
            <a:off x="3492943" y="223398"/>
            <a:ext cx="5550696" cy="1029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0" i="0" u="none" strike="noStrike" cap="none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Constituição do Comitê Assessor de Empreendimentos</a:t>
            </a:r>
            <a:endParaRPr sz="4000" b="1" i="0" u="none" strike="noStrike" cap="none" dirty="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90"/>
          <p:cNvSpPr txBox="1"/>
          <p:nvPr/>
        </p:nvSpPr>
        <p:spPr>
          <a:xfrm>
            <a:off x="1794375" y="1826061"/>
            <a:ext cx="6736307" cy="3915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2000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Prof. Dr. Marco Aurélio Pinheiro Lima - DEPI (Presidente)</a:t>
            </a:r>
          </a:p>
          <a:p>
            <a:r>
              <a:rPr lang="pt-BR" sz="2000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Juliano </a:t>
            </a:r>
            <a:r>
              <a:rPr lang="pt-BR" sz="2000" dirty="0" err="1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Davoli</a:t>
            </a:r>
            <a:r>
              <a:rPr lang="pt-BR" sz="2000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000" dirty="0" err="1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Finelli</a:t>
            </a:r>
            <a:r>
              <a:rPr lang="pt-BR" sz="2000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 - GGUS</a:t>
            </a:r>
          </a:p>
          <a:p>
            <a:r>
              <a:rPr lang="pt-BR" sz="2000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Patrícia Ferrari - CPO</a:t>
            </a:r>
          </a:p>
          <a:p>
            <a:r>
              <a:rPr lang="pt-BR" sz="2000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Talita de Almeida Mendes - DEPI</a:t>
            </a:r>
          </a:p>
          <a:p>
            <a:r>
              <a:rPr lang="pt-BR" sz="2000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Thalita dos Santos </a:t>
            </a:r>
            <a:r>
              <a:rPr lang="pt-BR" sz="2000" dirty="0" err="1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Dabello</a:t>
            </a:r>
            <a:r>
              <a:rPr lang="pt-BR" sz="2000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 - Plano Diretor Integrado</a:t>
            </a:r>
          </a:p>
          <a:p>
            <a:r>
              <a:rPr lang="pt-BR" sz="2000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Prof. Dr. Cristiano </a:t>
            </a:r>
            <a:r>
              <a:rPr lang="pt-BR" sz="2000" dirty="0" err="1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Torezzan</a:t>
            </a:r>
            <a:r>
              <a:rPr lang="pt-BR" sz="2000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 - SAR</a:t>
            </a:r>
          </a:p>
          <a:p>
            <a:r>
              <a:rPr lang="pt-BR" sz="2000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Camila Alonso Santos - DMA</a:t>
            </a:r>
          </a:p>
          <a:p>
            <a:r>
              <a:rPr lang="pt-BR" sz="2000" dirty="0" err="1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Demércius</a:t>
            </a:r>
            <a:r>
              <a:rPr lang="pt-BR" sz="2000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 Bueno Baú - DSIS</a:t>
            </a:r>
          </a:p>
          <a:p>
            <a:r>
              <a:rPr lang="pt-BR" sz="2000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Fábio Matheus Barbosa - DMAN</a:t>
            </a:r>
          </a:p>
          <a:p>
            <a:r>
              <a:rPr lang="pt-BR" sz="2000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Luciana Aparecida da Cunha </a:t>
            </a:r>
            <a:r>
              <a:rPr lang="pt-BR" sz="2000" dirty="0" err="1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Pizatto</a:t>
            </a:r>
            <a:r>
              <a:rPr lang="pt-BR" sz="2000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 - DEA</a:t>
            </a:r>
          </a:p>
          <a:p>
            <a:r>
              <a:rPr lang="pt-BR" sz="2000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Sérgio da Silva Lacerda - HC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14063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 descr="PRE_VERM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576" y="149726"/>
            <a:ext cx="914400" cy="810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21935" y="0"/>
            <a:ext cx="1571139" cy="1110343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/>
          <p:nvPr/>
        </p:nvSpPr>
        <p:spPr>
          <a:xfrm rot="5400000">
            <a:off x="5895450" y="561334"/>
            <a:ext cx="401100" cy="12192000"/>
          </a:xfrm>
          <a:prstGeom prst="rect">
            <a:avLst/>
          </a:prstGeom>
          <a:solidFill>
            <a:srgbClr val="2E75B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2916043" y="434944"/>
            <a:ext cx="5879720" cy="65742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DEMANDAS LIBERADAS – COM LICITAÇÃO PRONTA – NÃO PRIORIZADOS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F200552-84EE-42CE-9AB4-C6D5A8AC90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2335" y="2203939"/>
            <a:ext cx="9463652" cy="263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503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 descr="PRE_VERM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576" y="149726"/>
            <a:ext cx="914400" cy="810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21935" y="0"/>
            <a:ext cx="1571139" cy="1110343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/>
          <p:nvPr/>
        </p:nvSpPr>
        <p:spPr>
          <a:xfrm rot="5400000">
            <a:off x="5895450" y="561334"/>
            <a:ext cx="401100" cy="12192000"/>
          </a:xfrm>
          <a:prstGeom prst="rect">
            <a:avLst/>
          </a:prstGeom>
          <a:solidFill>
            <a:srgbClr val="2E75B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1875978" y="586870"/>
            <a:ext cx="7748954" cy="65742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pt-B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DEMANDAS LIBERADAS - PROCESSOS EM ANDAMENTO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2D3A1EB-DD19-45C9-A68B-38BC789350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712" y="2444598"/>
            <a:ext cx="10432792" cy="161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191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 descr="PRE_VERM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576" y="149726"/>
            <a:ext cx="914400" cy="810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21935" y="0"/>
            <a:ext cx="1571139" cy="1110343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/>
          <p:nvPr/>
        </p:nvSpPr>
        <p:spPr>
          <a:xfrm rot="5400000">
            <a:off x="5895450" y="561334"/>
            <a:ext cx="401100" cy="12192000"/>
          </a:xfrm>
          <a:prstGeom prst="rect">
            <a:avLst/>
          </a:prstGeom>
          <a:solidFill>
            <a:srgbClr val="2E75B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1887416" y="1536557"/>
            <a:ext cx="7748953" cy="253135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PROPOSTA  AEPLAN/PRDU DE RECURSO A SER DESTINADO A OBRAS NA PDO 2019: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R$ 15.000.000,00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(média anual de gastos em obras)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01735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 descr="PRE_VERM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576" y="149726"/>
            <a:ext cx="914400" cy="810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21935" y="0"/>
            <a:ext cx="1571139" cy="1110343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/>
          <p:nvPr/>
        </p:nvSpPr>
        <p:spPr>
          <a:xfrm rot="5400000">
            <a:off x="5895450" y="561334"/>
            <a:ext cx="401100" cy="12192000"/>
          </a:xfrm>
          <a:prstGeom prst="rect">
            <a:avLst/>
          </a:prstGeom>
          <a:solidFill>
            <a:srgbClr val="2E75B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2073799" y="555170"/>
            <a:ext cx="7353313" cy="65742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CONSTIUIÇÃO DA PRIMEIRA LISTA PARA PRIORIZAÇÃO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88F13BE-FD4F-4188-8CA1-A1D2964857FB}"/>
              </a:ext>
            </a:extLst>
          </p:cNvPr>
          <p:cNvSpPr txBox="1"/>
          <p:nvPr/>
        </p:nvSpPr>
        <p:spPr>
          <a:xfrm>
            <a:off x="304812" y="5907031"/>
            <a:ext cx="7209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OBS: Complementar com análise das listas intermediárias (Transição)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F48AA69-29DF-48B8-874D-D40D7F23C5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78227"/>
              </p:ext>
            </p:extLst>
          </p:nvPr>
        </p:nvGraphicFramePr>
        <p:xfrm>
          <a:off x="2035705" y="1710958"/>
          <a:ext cx="7429500" cy="3409950"/>
        </p:xfrm>
        <a:graphic>
          <a:graphicData uri="http://schemas.openxmlformats.org/drawingml/2006/table">
            <a:tbl>
              <a:tblPr>
                <a:tableStyleId>{83541574-F243-4C82-8B19-0DF8E90736A5}</a:tableStyleId>
              </a:tblPr>
              <a:tblGrid>
                <a:gridCol w="2092817">
                  <a:extLst>
                    <a:ext uri="{9D8B030D-6E8A-4147-A177-3AD203B41FA5}">
                      <a16:colId xmlns:a16="http://schemas.microsoft.com/office/drawing/2014/main" val="3872705156"/>
                    </a:ext>
                  </a:extLst>
                </a:gridCol>
                <a:gridCol w="1740843">
                  <a:extLst>
                    <a:ext uri="{9D8B030D-6E8A-4147-A177-3AD203B41FA5}">
                      <a16:colId xmlns:a16="http://schemas.microsoft.com/office/drawing/2014/main" val="2281346763"/>
                    </a:ext>
                  </a:extLst>
                </a:gridCol>
                <a:gridCol w="1816946">
                  <a:extLst>
                    <a:ext uri="{9D8B030D-6E8A-4147-A177-3AD203B41FA5}">
                      <a16:colId xmlns:a16="http://schemas.microsoft.com/office/drawing/2014/main" val="4254692328"/>
                    </a:ext>
                  </a:extLst>
                </a:gridCol>
                <a:gridCol w="1778894">
                  <a:extLst>
                    <a:ext uri="{9D8B030D-6E8A-4147-A177-3AD203B41FA5}">
                      <a16:colId xmlns:a16="http://schemas.microsoft.com/office/drawing/2014/main" val="2481513021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 dirty="0">
                          <a:effectLst/>
                        </a:rPr>
                        <a:t>TIPO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 dirty="0" err="1">
                          <a:effectLst/>
                        </a:rPr>
                        <a:t>Qtde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 dirty="0">
                          <a:effectLst/>
                        </a:rPr>
                        <a:t>Valor Bloco 1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 dirty="0">
                          <a:effectLst/>
                        </a:rPr>
                        <a:t>% (Tipo em relação ao Bloco 1)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55850942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 dirty="0">
                          <a:effectLst/>
                        </a:rPr>
                        <a:t>Acessibilidade (Com projeto concluído)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14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R$ 14.189.127,38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 dirty="0">
                          <a:effectLst/>
                        </a:rPr>
                        <a:t>15%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01504968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 dirty="0">
                          <a:effectLst/>
                        </a:rPr>
                        <a:t>Obra Nova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0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R$ 0,00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0%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76768893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 dirty="0">
                          <a:effectLst/>
                        </a:rPr>
                        <a:t>Planejamento Urbano ("P" e Novo Processo)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 dirty="0">
                          <a:effectLst/>
                        </a:rPr>
                        <a:t>9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R$ 7.120.277,58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7%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82077315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 dirty="0">
                          <a:effectLst/>
                        </a:rPr>
                        <a:t>Reforma ("P", Cobertura e Elétrica)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19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R$ 14.255.495,62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15%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72734560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 dirty="0">
                          <a:effectLst/>
                        </a:rPr>
                        <a:t>Remanescente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18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R$ 60.481.781,92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63%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05604906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 dirty="0">
                          <a:effectLst/>
                        </a:rPr>
                        <a:t>TOTAL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 dirty="0">
                          <a:effectLst/>
                        </a:rPr>
                        <a:t>60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 dirty="0">
                          <a:effectLst/>
                        </a:rPr>
                        <a:t>R$ 96.046.682,50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 dirty="0">
                          <a:effectLst/>
                        </a:rPr>
                        <a:t> 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202085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59719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 descr="PRE_VERM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576" y="149726"/>
            <a:ext cx="914400" cy="810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21935" y="0"/>
            <a:ext cx="1571139" cy="1110343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/>
          <p:nvPr/>
        </p:nvSpPr>
        <p:spPr>
          <a:xfrm rot="5400000">
            <a:off x="5895450" y="561334"/>
            <a:ext cx="401100" cy="12192000"/>
          </a:xfrm>
          <a:prstGeom prst="rect">
            <a:avLst/>
          </a:prstGeom>
          <a:solidFill>
            <a:srgbClr val="2E75B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2073799" y="303188"/>
            <a:ext cx="7353313" cy="80715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pt-B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LEVANTAMENTO – LISTAS INTERMEDIÁRIAS (TRANSIÇÃO)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1723CBDD-E7DA-41C3-AD37-30603F50BF8A}"/>
              </a:ext>
            </a:extLst>
          </p:cNvPr>
          <p:cNvSpPr/>
          <p:nvPr/>
        </p:nvSpPr>
        <p:spPr>
          <a:xfrm>
            <a:off x="1963991" y="2086708"/>
            <a:ext cx="2074532" cy="9847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PLANEJAMENTO</a:t>
            </a:r>
          </a:p>
          <a:p>
            <a:pPr algn="ctr"/>
            <a:r>
              <a:rPr lang="pt-BR" sz="1600" dirty="0"/>
              <a:t>(16)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71280061-409F-4746-BD58-1D101D9AF309}"/>
              </a:ext>
            </a:extLst>
          </p:cNvPr>
          <p:cNvSpPr/>
          <p:nvPr/>
        </p:nvSpPr>
        <p:spPr>
          <a:xfrm>
            <a:off x="6078947" y="2086708"/>
            <a:ext cx="2074532" cy="9847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PROJETO </a:t>
            </a:r>
          </a:p>
          <a:p>
            <a:pPr algn="ctr"/>
            <a:r>
              <a:rPr lang="pt-BR" sz="1600" dirty="0"/>
              <a:t>(28)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4F9C1169-C9EF-42F5-95C3-53F53CC56337}"/>
              </a:ext>
            </a:extLst>
          </p:cNvPr>
          <p:cNvSpPr/>
          <p:nvPr/>
        </p:nvSpPr>
        <p:spPr>
          <a:xfrm>
            <a:off x="9918542" y="2130860"/>
            <a:ext cx="2074532" cy="9847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OBRA</a:t>
            </a:r>
          </a:p>
          <a:p>
            <a:pPr algn="ctr"/>
            <a:r>
              <a:rPr lang="pt-BR" sz="1600" dirty="0"/>
              <a:t>(11)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80F2EEE-AEF2-40C9-A895-FE84831BDDBA}"/>
              </a:ext>
            </a:extLst>
          </p:cNvPr>
          <p:cNvSpPr txBox="1"/>
          <p:nvPr/>
        </p:nvSpPr>
        <p:spPr>
          <a:xfrm>
            <a:off x="4049179" y="3436524"/>
            <a:ext cx="2074532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Lista Intermediária 2</a:t>
            </a:r>
          </a:p>
          <a:p>
            <a:pPr algn="ctr"/>
            <a:r>
              <a:rPr lang="pt-BR" dirty="0"/>
              <a:t>Planejamento pronto, aguardando recurso ou outro encaminhamento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8D1ACF0-2803-4D4A-8C87-0165AC2FD31A}"/>
              </a:ext>
            </a:extLst>
          </p:cNvPr>
          <p:cNvSpPr txBox="1"/>
          <p:nvPr/>
        </p:nvSpPr>
        <p:spPr>
          <a:xfrm>
            <a:off x="315677" y="3436524"/>
            <a:ext cx="2314629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Lista Intermediária 1</a:t>
            </a:r>
          </a:p>
          <a:p>
            <a:pPr algn="ctr"/>
            <a:r>
              <a:rPr lang="pt-BR" dirty="0"/>
              <a:t>Aguardando Planejamento </a:t>
            </a:r>
          </a:p>
          <a:p>
            <a:pPr algn="ctr"/>
            <a:r>
              <a:rPr lang="pt-BR" dirty="0"/>
              <a:t>recurso ou outro encaminhamento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EBAFC4D-A7D6-4F03-81F9-4D5B5579D791}"/>
              </a:ext>
            </a:extLst>
          </p:cNvPr>
          <p:cNvSpPr txBox="1"/>
          <p:nvPr/>
        </p:nvSpPr>
        <p:spPr>
          <a:xfrm>
            <a:off x="8253659" y="3427951"/>
            <a:ext cx="2074532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Lista Intermediária 3</a:t>
            </a:r>
          </a:p>
          <a:p>
            <a:pPr algn="ctr"/>
            <a:r>
              <a:rPr lang="pt-BR" dirty="0"/>
              <a:t>Projeto pronto, aguardando recurso ou outro encaminhamento</a:t>
            </a:r>
          </a:p>
        </p:txBody>
      </p:sp>
    </p:spTree>
    <p:extLst>
      <p:ext uri="{BB962C8B-B14F-4D97-AF65-F5344CB8AC3E}">
        <p14:creationId xmlns:p14="http://schemas.microsoft.com/office/powerpoint/2010/main" val="21182514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 descr="PRE_VERM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576" y="149726"/>
            <a:ext cx="914400" cy="810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21935" y="0"/>
            <a:ext cx="1571139" cy="1110343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/>
          <p:nvPr/>
        </p:nvSpPr>
        <p:spPr>
          <a:xfrm rot="5400000">
            <a:off x="5895450" y="561334"/>
            <a:ext cx="401100" cy="12192000"/>
          </a:xfrm>
          <a:prstGeom prst="rect">
            <a:avLst/>
          </a:prstGeom>
          <a:solidFill>
            <a:srgbClr val="2E75B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2073799" y="217714"/>
            <a:ext cx="7353313" cy="99488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CONSTITUIÇÃO DA PRIMEIRA LISTA PARA PRIORIZAÇÃO</a:t>
            </a:r>
            <a:br>
              <a:rPr lang="pt-B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Planejamento Urbano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F867167-72FD-456F-A089-5CA17123E8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5368" y="1654182"/>
            <a:ext cx="8855764" cy="420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6080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 descr="PRE_VERM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576" y="149726"/>
            <a:ext cx="914400" cy="810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21935" y="0"/>
            <a:ext cx="1571139" cy="1110343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/>
          <p:nvPr/>
        </p:nvSpPr>
        <p:spPr>
          <a:xfrm rot="5400000">
            <a:off x="5895450" y="561334"/>
            <a:ext cx="401100" cy="12192000"/>
          </a:xfrm>
          <a:prstGeom prst="rect">
            <a:avLst/>
          </a:prstGeom>
          <a:solidFill>
            <a:srgbClr val="2E75B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7966996-A86A-4A58-AE42-6CCC34CE97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5907" y="1134133"/>
            <a:ext cx="7989097" cy="5291115"/>
          </a:xfrm>
          <a:prstGeom prst="rect">
            <a:avLst/>
          </a:prstGeom>
        </p:spPr>
      </p:pic>
      <p:sp>
        <p:nvSpPr>
          <p:cNvPr id="7" name="Shape 109">
            <a:extLst>
              <a:ext uri="{FF2B5EF4-FFF2-40B4-BE49-F238E27FC236}">
                <a16:creationId xmlns:a16="http://schemas.microsoft.com/office/drawing/2014/main" id="{7A7F5E7A-684E-4792-8A94-45E219AE92F0}"/>
              </a:ext>
            </a:extLst>
          </p:cNvPr>
          <p:cNvSpPr/>
          <p:nvPr/>
        </p:nvSpPr>
        <p:spPr>
          <a:xfrm>
            <a:off x="2073798" y="74654"/>
            <a:ext cx="7353313" cy="99488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CONSTITUIÇÃO DA PRIMEIRA LISTA PARA PRIORIZAÇÃO</a:t>
            </a:r>
            <a:br>
              <a:rPr lang="pt-B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Acessibilidade  (Projeto Concluído)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24875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 descr="PRE_VERM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576" y="149726"/>
            <a:ext cx="914400" cy="810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21935" y="0"/>
            <a:ext cx="1571139" cy="1110343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/>
          <p:nvPr/>
        </p:nvSpPr>
        <p:spPr>
          <a:xfrm rot="5400000">
            <a:off x="5895450" y="561334"/>
            <a:ext cx="401100" cy="12192000"/>
          </a:xfrm>
          <a:prstGeom prst="rect">
            <a:avLst/>
          </a:prstGeom>
          <a:solidFill>
            <a:srgbClr val="2E75B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hape 109">
            <a:extLst>
              <a:ext uri="{FF2B5EF4-FFF2-40B4-BE49-F238E27FC236}">
                <a16:creationId xmlns:a16="http://schemas.microsoft.com/office/drawing/2014/main" id="{53F85D29-4D7C-46AE-8EDF-26A5A3DB7069}"/>
              </a:ext>
            </a:extLst>
          </p:cNvPr>
          <p:cNvSpPr/>
          <p:nvPr/>
        </p:nvSpPr>
        <p:spPr>
          <a:xfrm>
            <a:off x="2073799" y="217714"/>
            <a:ext cx="7353313" cy="99488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CONSTITUIÇÃO DA PRIMEIRA LISTA PARA PRIORIZAÇÃO</a:t>
            </a:r>
            <a:br>
              <a:rPr lang="pt-B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Remanescentes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26AB0F7-2792-4B13-9FD7-3FF6DEB27F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7715" y="1554665"/>
            <a:ext cx="8324839" cy="443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033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 descr="PRE_VERM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576" y="149726"/>
            <a:ext cx="914400" cy="810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21935" y="0"/>
            <a:ext cx="1571139" cy="1110343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/>
          <p:nvPr/>
        </p:nvSpPr>
        <p:spPr>
          <a:xfrm rot="5400000">
            <a:off x="5895450" y="561334"/>
            <a:ext cx="401100" cy="12192000"/>
          </a:xfrm>
          <a:prstGeom prst="rect">
            <a:avLst/>
          </a:prstGeom>
          <a:solidFill>
            <a:srgbClr val="2E75B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1FBC173-EB2C-4D08-8D74-CC9FFD7E1D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2696" y="2027402"/>
            <a:ext cx="9466608" cy="2388402"/>
          </a:xfrm>
          <a:prstGeom prst="rect">
            <a:avLst/>
          </a:prstGeom>
        </p:spPr>
      </p:pic>
      <p:sp>
        <p:nvSpPr>
          <p:cNvPr id="7" name="Shape 109">
            <a:extLst>
              <a:ext uri="{FF2B5EF4-FFF2-40B4-BE49-F238E27FC236}">
                <a16:creationId xmlns:a16="http://schemas.microsoft.com/office/drawing/2014/main" id="{53F85D29-4D7C-46AE-8EDF-26A5A3DB7069}"/>
              </a:ext>
            </a:extLst>
          </p:cNvPr>
          <p:cNvSpPr/>
          <p:nvPr/>
        </p:nvSpPr>
        <p:spPr>
          <a:xfrm>
            <a:off x="2073799" y="217714"/>
            <a:ext cx="7353313" cy="99488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CONSTITUIÇÃO DA PRIMEIRA LISTA PARA PRIORIZAÇÃO</a:t>
            </a:r>
            <a:br>
              <a:rPr lang="pt-B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Reformas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22522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 descr="PRE_VERM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576" y="149726"/>
            <a:ext cx="914400" cy="810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21935" y="0"/>
            <a:ext cx="1571139" cy="1110343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/>
          <p:nvPr/>
        </p:nvSpPr>
        <p:spPr>
          <a:xfrm rot="5400000">
            <a:off x="5895450" y="561334"/>
            <a:ext cx="401100" cy="12192000"/>
          </a:xfrm>
          <a:prstGeom prst="rect">
            <a:avLst/>
          </a:prstGeom>
          <a:solidFill>
            <a:srgbClr val="2E75B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hape 109">
            <a:extLst>
              <a:ext uri="{FF2B5EF4-FFF2-40B4-BE49-F238E27FC236}">
                <a16:creationId xmlns:a16="http://schemas.microsoft.com/office/drawing/2014/main" id="{743E014F-D777-4F42-9EB3-B450C6783275}"/>
              </a:ext>
            </a:extLst>
          </p:cNvPr>
          <p:cNvSpPr/>
          <p:nvPr/>
        </p:nvSpPr>
        <p:spPr>
          <a:xfrm>
            <a:off x="2073799" y="304804"/>
            <a:ext cx="7353313" cy="99488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CONSTITUIÇÃO DA PRIMEIRA LISTA PARA PRIORIZAÇÃO</a:t>
            </a:r>
            <a:br>
              <a:rPr lang="pt-B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Reformas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AB9E496-5EE9-475C-8AA9-3EC95E1AF2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1294" y="1552826"/>
            <a:ext cx="8219198" cy="478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568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709127" y="0"/>
            <a:ext cx="914400" cy="6858000"/>
          </a:xfrm>
          <a:prstGeom prst="rect">
            <a:avLst/>
          </a:prstGeom>
          <a:solidFill>
            <a:srgbClr val="2E75B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Shape 87" descr="PRE_VERM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4376" y="195526"/>
            <a:ext cx="914400" cy="810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21935" y="0"/>
            <a:ext cx="1571139" cy="111034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/>
          <p:nvPr/>
        </p:nvSpPr>
        <p:spPr>
          <a:xfrm rot="5400000">
            <a:off x="5895392" y="561392"/>
            <a:ext cx="401216" cy="12192000"/>
          </a:xfrm>
          <a:prstGeom prst="rect">
            <a:avLst/>
          </a:prstGeom>
          <a:solidFill>
            <a:srgbClr val="2E75B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Shape 90"/>
          <p:cNvSpPr txBox="1"/>
          <p:nvPr/>
        </p:nvSpPr>
        <p:spPr>
          <a:xfrm>
            <a:off x="2879625" y="425421"/>
            <a:ext cx="6951307" cy="671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0" i="0" u="none" strike="noStrike" cap="none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PAUTA</a:t>
            </a:r>
            <a:endParaRPr sz="4000" b="1" i="0" u="none" strike="noStrike" cap="none" dirty="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Shape 90"/>
          <p:cNvSpPr txBox="1"/>
          <p:nvPr/>
        </p:nvSpPr>
        <p:spPr>
          <a:xfrm>
            <a:off x="371047" y="1641804"/>
            <a:ext cx="6951307" cy="44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90"/>
          <p:cNvSpPr txBox="1"/>
          <p:nvPr/>
        </p:nvSpPr>
        <p:spPr>
          <a:xfrm>
            <a:off x="2041498" y="1414429"/>
            <a:ext cx="8627559" cy="3814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Apresentação da Cadeia de Decisão para Obras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Apresentação dos critérios e pesos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Proposta de análise por ciclos</a:t>
            </a:r>
          </a:p>
          <a:p>
            <a:pPr marL="809625" lvl="8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Apresentação do quadro da demanda atual</a:t>
            </a:r>
          </a:p>
          <a:p>
            <a:pPr marL="809625" lvl="6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Sugestão de primeiro ciclo de priorização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Proposta de Distribuição Orçamentária para Obras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Proposta de distribuição % dos recursos aprovados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Modelos de documentos propostos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57295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 descr="PRE_VERM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576" y="149726"/>
            <a:ext cx="914400" cy="810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21935" y="0"/>
            <a:ext cx="1571139" cy="1110343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/>
          <p:nvPr/>
        </p:nvSpPr>
        <p:spPr>
          <a:xfrm rot="5400000">
            <a:off x="5895450" y="561334"/>
            <a:ext cx="401100" cy="12192000"/>
          </a:xfrm>
          <a:prstGeom prst="rect">
            <a:avLst/>
          </a:prstGeom>
          <a:solidFill>
            <a:srgbClr val="2E75B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2073799" y="631901"/>
            <a:ext cx="7353313" cy="65742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pt-B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Proposta de distribuição % dos recursos aprovados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244D19E1-5146-4580-9681-1894304B0E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821758"/>
              </p:ext>
            </p:extLst>
          </p:nvPr>
        </p:nvGraphicFramePr>
        <p:xfrm>
          <a:off x="492655" y="2024517"/>
          <a:ext cx="10878730" cy="2808965"/>
        </p:xfrm>
        <a:graphic>
          <a:graphicData uri="http://schemas.openxmlformats.org/drawingml/2006/table">
            <a:tbl>
              <a:tblPr>
                <a:tableStyleId>{83541574-F243-4C82-8B19-0DF8E90736A5}</a:tableStyleId>
              </a:tblPr>
              <a:tblGrid>
                <a:gridCol w="1583458">
                  <a:extLst>
                    <a:ext uri="{9D8B030D-6E8A-4147-A177-3AD203B41FA5}">
                      <a16:colId xmlns:a16="http://schemas.microsoft.com/office/drawing/2014/main" val="1878060742"/>
                    </a:ext>
                  </a:extLst>
                </a:gridCol>
                <a:gridCol w="1317149">
                  <a:extLst>
                    <a:ext uri="{9D8B030D-6E8A-4147-A177-3AD203B41FA5}">
                      <a16:colId xmlns:a16="http://schemas.microsoft.com/office/drawing/2014/main" val="3406760774"/>
                    </a:ext>
                  </a:extLst>
                </a:gridCol>
                <a:gridCol w="1374730">
                  <a:extLst>
                    <a:ext uri="{9D8B030D-6E8A-4147-A177-3AD203B41FA5}">
                      <a16:colId xmlns:a16="http://schemas.microsoft.com/office/drawing/2014/main" val="719612343"/>
                    </a:ext>
                  </a:extLst>
                </a:gridCol>
                <a:gridCol w="1345939">
                  <a:extLst>
                    <a:ext uri="{9D8B030D-6E8A-4147-A177-3AD203B41FA5}">
                      <a16:colId xmlns:a16="http://schemas.microsoft.com/office/drawing/2014/main" val="3639850632"/>
                    </a:ext>
                  </a:extLst>
                </a:gridCol>
                <a:gridCol w="1305153">
                  <a:extLst>
                    <a:ext uri="{9D8B030D-6E8A-4147-A177-3AD203B41FA5}">
                      <a16:colId xmlns:a16="http://schemas.microsoft.com/office/drawing/2014/main" val="1587066780"/>
                    </a:ext>
                  </a:extLst>
                </a:gridCol>
                <a:gridCol w="1189993">
                  <a:extLst>
                    <a:ext uri="{9D8B030D-6E8A-4147-A177-3AD203B41FA5}">
                      <a16:colId xmlns:a16="http://schemas.microsoft.com/office/drawing/2014/main" val="894236564"/>
                    </a:ext>
                  </a:extLst>
                </a:gridCol>
                <a:gridCol w="1449104">
                  <a:extLst>
                    <a:ext uri="{9D8B030D-6E8A-4147-A177-3AD203B41FA5}">
                      <a16:colId xmlns:a16="http://schemas.microsoft.com/office/drawing/2014/main" val="186099760"/>
                    </a:ext>
                  </a:extLst>
                </a:gridCol>
                <a:gridCol w="1313204">
                  <a:extLst>
                    <a:ext uri="{9D8B030D-6E8A-4147-A177-3AD203B41FA5}">
                      <a16:colId xmlns:a16="http://schemas.microsoft.com/office/drawing/2014/main" val="1830019423"/>
                    </a:ext>
                  </a:extLst>
                </a:gridCol>
              </a:tblGrid>
              <a:tr h="69143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Tipo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Total Lista Geral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effectLst/>
                        </a:rPr>
                        <a:t>%  Tipo em relação ao Geral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Valor lista Bloco 1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%  Tipo em relação ao Bloco 1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%  Sugerido (Tipo em relação ao Valor PDO)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Valor PDO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%  atendido em relação ao Bloco 1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18656753"/>
                  </a:ext>
                </a:extLst>
              </a:tr>
              <a:tr h="3025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Acessibilidade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R$ 52.846.934,95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13%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R$ 14.189.127,38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15%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27%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R$ 4.050.000,00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29%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1693238"/>
                  </a:ext>
                </a:extLst>
              </a:tr>
              <a:tr h="3025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Obra nova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R$ 175.045.308,80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43%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R$ 0,00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R$ 0,00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99330434"/>
                  </a:ext>
                </a:extLst>
              </a:tr>
              <a:tr h="3025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Planejamento Urbano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R$ 53.272.748,57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13%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R$ 7.120.277,58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7%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13%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R$ 1.950.000,00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27%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77345042"/>
                  </a:ext>
                </a:extLst>
              </a:tr>
              <a:tr h="3025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Reforma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R$ 69.123.254,84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17%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R$ 14.255.495,62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15%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13%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R$ 1.950.000,00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14%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3218988"/>
                  </a:ext>
                </a:extLst>
              </a:tr>
              <a:tr h="3025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Remanescente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R$ 60.481.781,92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15%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R$ 60.481.781,92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63%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27%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R$ 4.050.000,00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7%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16535634"/>
                  </a:ext>
                </a:extLst>
              </a:tr>
              <a:tr h="3025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Urgência/Contingência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R$ 3.000.000,00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43387621"/>
                  </a:ext>
                </a:extLst>
              </a:tr>
              <a:tr h="3025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TOTAL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u="none" strike="noStrike">
                          <a:effectLst/>
                        </a:rPr>
                        <a:t>R$ 410.770.029,08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u="none" strike="noStrike">
                          <a:effectLst/>
                        </a:rPr>
                        <a:t> 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u="none" strike="noStrike">
                          <a:effectLst/>
                        </a:rPr>
                        <a:t>R$ 96.046.682,50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u="none" strike="noStrike">
                          <a:effectLst/>
                        </a:rPr>
                        <a:t> 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u="none" strike="noStrike">
                          <a:effectLst/>
                        </a:rPr>
                        <a:t> 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R$ 15.000.000,00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 dirty="0">
                          <a:effectLst/>
                        </a:rPr>
                        <a:t> 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90127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87472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 descr="PRE_VERM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576" y="149726"/>
            <a:ext cx="914400" cy="810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21935" y="0"/>
            <a:ext cx="1571139" cy="1110343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/>
          <p:nvPr/>
        </p:nvSpPr>
        <p:spPr>
          <a:xfrm rot="5400000">
            <a:off x="5895450" y="561334"/>
            <a:ext cx="401100" cy="12192000"/>
          </a:xfrm>
          <a:prstGeom prst="rect">
            <a:avLst/>
          </a:prstGeom>
          <a:solidFill>
            <a:srgbClr val="2E75B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hape 90">
            <a:extLst>
              <a:ext uri="{FF2B5EF4-FFF2-40B4-BE49-F238E27FC236}">
                <a16:creationId xmlns:a16="http://schemas.microsoft.com/office/drawing/2014/main" id="{C9C7D313-9ECB-4F03-B5DC-521988B9FEC4}"/>
              </a:ext>
            </a:extLst>
          </p:cNvPr>
          <p:cNvSpPr txBox="1"/>
          <p:nvPr/>
        </p:nvSpPr>
        <p:spPr>
          <a:xfrm>
            <a:off x="2118697" y="960615"/>
            <a:ext cx="6951307" cy="1110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0" i="0" u="none" strike="noStrike" cap="none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Equipe Gestão de Processos e Qualidade (DEPI)</a:t>
            </a:r>
            <a:endParaRPr sz="4000" b="1" i="0" u="none" strike="noStrike" cap="none" dirty="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90">
            <a:extLst>
              <a:ext uri="{FF2B5EF4-FFF2-40B4-BE49-F238E27FC236}">
                <a16:creationId xmlns:a16="http://schemas.microsoft.com/office/drawing/2014/main" id="{06813BEC-9DC5-45B2-974C-DE7DC318300B}"/>
              </a:ext>
            </a:extLst>
          </p:cNvPr>
          <p:cNvSpPr txBox="1"/>
          <p:nvPr/>
        </p:nvSpPr>
        <p:spPr>
          <a:xfrm>
            <a:off x="700644" y="2587181"/>
            <a:ext cx="10295907" cy="3207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2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Talita Mendes -  </a:t>
            </a:r>
            <a:r>
              <a:rPr lang="pt-BR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talita.mendes@reitoria.unicamp.br</a:t>
            </a:r>
            <a:endParaRPr lang="pt-BR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pt-BR" sz="2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Wellington – </a:t>
            </a:r>
            <a:r>
              <a:rPr lang="pt-BR" sz="2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wellington@unicamp.br</a:t>
            </a:r>
            <a:endParaRPr lang="pt-BR" sz="2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pt-BR" sz="2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pt-BR" sz="2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Lina – </a:t>
            </a:r>
            <a:r>
              <a:rPr lang="pt-BR" sz="2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lina.nakata@reitoria.unicamp.br</a:t>
            </a:r>
            <a:endParaRPr lang="pt-BR" sz="2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pt-BR" sz="2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pt-BR" sz="2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(Ramal 12564)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5993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40"/>
          <p:cNvSpPr/>
          <p:nvPr/>
        </p:nvSpPr>
        <p:spPr>
          <a:xfrm>
            <a:off x="9331618" y="1512734"/>
            <a:ext cx="1591587" cy="65978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COP</a:t>
            </a:r>
          </a:p>
        </p:txBody>
      </p:sp>
      <p:sp>
        <p:nvSpPr>
          <p:cNvPr id="25" name="Shape 124"/>
          <p:cNvSpPr/>
          <p:nvPr/>
        </p:nvSpPr>
        <p:spPr>
          <a:xfrm>
            <a:off x="1155706" y="324566"/>
            <a:ext cx="8822655" cy="785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1. Distribuição Orçamentária</a:t>
            </a:r>
            <a:endParaRPr lang="pt-BR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2500" dirty="0">
              <a:solidFill>
                <a:srgbClr val="0070C0"/>
              </a:solidFill>
            </a:endParaRPr>
          </a:p>
        </p:txBody>
      </p:sp>
      <p:pic>
        <p:nvPicPr>
          <p:cNvPr id="39" name="Shape 10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21935" y="0"/>
            <a:ext cx="1571139" cy="111034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140"/>
          <p:cNvSpPr/>
          <p:nvPr/>
        </p:nvSpPr>
        <p:spPr>
          <a:xfrm>
            <a:off x="207663" y="2789038"/>
            <a:ext cx="1896086" cy="1679911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pt-BR" sz="2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$</a:t>
            </a:r>
          </a:p>
          <a:p>
            <a:pPr algn="ctr"/>
            <a:r>
              <a:rPr lang="pt-BR" sz="2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Investimento anual para</a:t>
            </a:r>
          </a:p>
          <a:p>
            <a:pPr algn="ctr"/>
            <a:r>
              <a:rPr lang="pt-BR" sz="2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Obras</a:t>
            </a:r>
          </a:p>
        </p:txBody>
      </p:sp>
      <p:sp>
        <p:nvSpPr>
          <p:cNvPr id="14" name="Shape 99"/>
          <p:cNvSpPr/>
          <p:nvPr/>
        </p:nvSpPr>
        <p:spPr>
          <a:xfrm>
            <a:off x="7511683" y="993159"/>
            <a:ext cx="3633699" cy="465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0066CC"/>
              </a:solidFill>
            </a:endParaRPr>
          </a:p>
        </p:txBody>
      </p:sp>
      <p:sp>
        <p:nvSpPr>
          <p:cNvPr id="15" name="Shape 126"/>
          <p:cNvSpPr/>
          <p:nvPr/>
        </p:nvSpPr>
        <p:spPr>
          <a:xfrm>
            <a:off x="9175050" y="4704726"/>
            <a:ext cx="1888753" cy="173955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Proposta de Distribuição Orçamentária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(PDO)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Shape 140"/>
          <p:cNvSpPr/>
          <p:nvPr/>
        </p:nvSpPr>
        <p:spPr>
          <a:xfrm>
            <a:off x="9331618" y="2525730"/>
            <a:ext cx="1591587" cy="66211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CAD</a:t>
            </a:r>
          </a:p>
        </p:txBody>
      </p:sp>
      <p:sp>
        <p:nvSpPr>
          <p:cNvPr id="18" name="Shape 140"/>
          <p:cNvSpPr/>
          <p:nvPr/>
        </p:nvSpPr>
        <p:spPr>
          <a:xfrm>
            <a:off x="9316124" y="3557172"/>
            <a:ext cx="1591587" cy="71682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CONSU</a:t>
            </a:r>
            <a:endParaRPr sz="2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Shape 140"/>
          <p:cNvSpPr/>
          <p:nvPr/>
        </p:nvSpPr>
        <p:spPr>
          <a:xfrm>
            <a:off x="2714228" y="2747327"/>
            <a:ext cx="1948347" cy="2006260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pt-B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COPEI</a:t>
            </a:r>
          </a:p>
          <a:p>
            <a:pPr algn="ctr"/>
            <a:r>
              <a:rPr lang="pt-BR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Sugere valor total e distribuição entre tipos de obras</a:t>
            </a:r>
            <a:endParaRPr lang="pt-BR" sz="2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Shape 131"/>
          <p:cNvSpPr/>
          <p:nvPr/>
        </p:nvSpPr>
        <p:spPr>
          <a:xfrm>
            <a:off x="5458823" y="3458302"/>
            <a:ext cx="2474073" cy="1100970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pt-BR" sz="2000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Planejamento Urbano </a:t>
            </a:r>
          </a:p>
          <a:p>
            <a:pPr algn="ctr"/>
            <a:r>
              <a:rPr lang="pt-BR" sz="1400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Expansão e qualificação de infraestrutura</a:t>
            </a:r>
            <a:endParaRPr sz="1400" b="1" dirty="0">
              <a:solidFill>
                <a:schemeClr val="lt1"/>
              </a:solidFill>
              <a:latin typeface="Calibri"/>
              <a:cs typeface="Calibri"/>
            </a:endParaRPr>
          </a:p>
        </p:txBody>
      </p:sp>
      <p:sp>
        <p:nvSpPr>
          <p:cNvPr id="31" name="Shape 132"/>
          <p:cNvSpPr/>
          <p:nvPr/>
        </p:nvSpPr>
        <p:spPr>
          <a:xfrm>
            <a:off x="5445031" y="2312992"/>
            <a:ext cx="2474074" cy="1001864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pt-BR" sz="2000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Novas Edificações</a:t>
            </a:r>
            <a:r>
              <a:rPr lang="pt-BR" sz="2400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pt-BR" sz="1400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Ampliações e grandes reformas com alteração de uso</a:t>
            </a:r>
            <a:endParaRPr sz="1400" b="1" dirty="0">
              <a:solidFill>
                <a:schemeClr val="lt1"/>
              </a:solidFill>
              <a:latin typeface="Calibri"/>
              <a:cs typeface="Calibri"/>
            </a:endParaRPr>
          </a:p>
        </p:txBody>
      </p:sp>
      <p:sp>
        <p:nvSpPr>
          <p:cNvPr id="32" name="Shape 133"/>
          <p:cNvSpPr/>
          <p:nvPr/>
        </p:nvSpPr>
        <p:spPr>
          <a:xfrm>
            <a:off x="5458824" y="1550641"/>
            <a:ext cx="2430877" cy="641100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pt-BR" sz="2400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Reformas </a:t>
            </a:r>
            <a:endParaRPr sz="2400" b="1" dirty="0">
              <a:solidFill>
                <a:schemeClr val="lt1"/>
              </a:solidFill>
              <a:latin typeface="Calibri"/>
              <a:cs typeface="Calibri"/>
            </a:endParaRPr>
          </a:p>
        </p:txBody>
      </p:sp>
      <p:sp>
        <p:nvSpPr>
          <p:cNvPr id="34" name="Shape 134"/>
          <p:cNvSpPr/>
          <p:nvPr/>
        </p:nvSpPr>
        <p:spPr>
          <a:xfrm>
            <a:off x="5485492" y="4715207"/>
            <a:ext cx="2447403" cy="641100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pt-BR" sz="2400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Acessibilidade</a:t>
            </a:r>
            <a:endParaRPr sz="2400" b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35" name="Shape 134"/>
          <p:cNvSpPr/>
          <p:nvPr/>
        </p:nvSpPr>
        <p:spPr>
          <a:xfrm>
            <a:off x="5494381" y="5626795"/>
            <a:ext cx="2474072" cy="641100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pt-BR" sz="2200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Remanescente de obra</a:t>
            </a:r>
            <a:endParaRPr sz="2200" b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38" name="Shape 138"/>
          <p:cNvSpPr/>
          <p:nvPr/>
        </p:nvSpPr>
        <p:spPr>
          <a:xfrm>
            <a:off x="4802313" y="1490545"/>
            <a:ext cx="542504" cy="4754544"/>
          </a:xfrm>
          <a:prstGeom prst="leftBrace">
            <a:avLst>
              <a:gd name="adj1" fmla="val 125016"/>
              <a:gd name="adj2" fmla="val 50000"/>
            </a:avLst>
          </a:prstGeom>
          <a:noFill/>
          <a:ln w="38100" cap="flat" cmpd="sng">
            <a:solidFill>
              <a:schemeClr val="accent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Conector de seta reta 40"/>
          <p:cNvCxnSpPr/>
          <p:nvPr/>
        </p:nvCxnSpPr>
        <p:spPr>
          <a:xfrm flipH="1">
            <a:off x="10114266" y="2165992"/>
            <a:ext cx="5161" cy="351883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de seta reta 42"/>
          <p:cNvCxnSpPr/>
          <p:nvPr/>
        </p:nvCxnSpPr>
        <p:spPr>
          <a:xfrm flipH="1">
            <a:off x="10111918" y="3206495"/>
            <a:ext cx="5161" cy="351883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/>
          <p:nvPr/>
        </p:nvCxnSpPr>
        <p:spPr>
          <a:xfrm flipV="1">
            <a:off x="2103749" y="3655027"/>
            <a:ext cx="610479" cy="1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/>
          <p:cNvCxnSpPr>
            <a:stCxn id="18" idx="2"/>
            <a:endCxn id="15" idx="0"/>
          </p:cNvCxnSpPr>
          <p:nvPr/>
        </p:nvCxnSpPr>
        <p:spPr>
          <a:xfrm>
            <a:off x="10111918" y="4274001"/>
            <a:ext cx="7509" cy="430725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Shape 140"/>
          <p:cNvSpPr/>
          <p:nvPr/>
        </p:nvSpPr>
        <p:spPr>
          <a:xfrm>
            <a:off x="1814837" y="4609619"/>
            <a:ext cx="1948347" cy="1658276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pt-BR" dirty="0">
                <a:latin typeface="Calibri"/>
                <a:ea typeface="Calibri"/>
                <a:cs typeface="Calibri"/>
                <a:sym typeface="Calibri"/>
              </a:rPr>
              <a:t>Valores a serem sugeridos deverão ser discutidos entre PRDU, DEPI e Aeplan</a:t>
            </a:r>
          </a:p>
        </p:txBody>
      </p:sp>
      <p:cxnSp>
        <p:nvCxnSpPr>
          <p:cNvPr id="45" name="Conector de seta reta 44"/>
          <p:cNvCxnSpPr/>
          <p:nvPr/>
        </p:nvCxnSpPr>
        <p:spPr>
          <a:xfrm flipV="1">
            <a:off x="8217370" y="3519664"/>
            <a:ext cx="798141" cy="2309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353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Shape 10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21935" y="0"/>
            <a:ext cx="1571139" cy="111034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99"/>
          <p:cNvSpPr/>
          <p:nvPr/>
        </p:nvSpPr>
        <p:spPr>
          <a:xfrm>
            <a:off x="7511683" y="993159"/>
            <a:ext cx="3633699" cy="465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0066CC"/>
              </a:solidFill>
            </a:endParaRPr>
          </a:p>
        </p:txBody>
      </p:sp>
      <p:sp>
        <p:nvSpPr>
          <p:cNvPr id="13" name="Seta: Pentágono 12">
            <a:extLst>
              <a:ext uri="{FF2B5EF4-FFF2-40B4-BE49-F238E27FC236}">
                <a16:creationId xmlns:a16="http://schemas.microsoft.com/office/drawing/2014/main" id="{B701AAA2-C09E-44AA-BAAD-A75F0980075F}"/>
              </a:ext>
            </a:extLst>
          </p:cNvPr>
          <p:cNvSpPr/>
          <p:nvPr/>
        </p:nvSpPr>
        <p:spPr>
          <a:xfrm>
            <a:off x="0" y="1694246"/>
            <a:ext cx="9298745" cy="785777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200" dirty="0"/>
              <a:t>  1.1 Incluir orçamento anual para investimento em obras na PDO</a:t>
            </a:r>
          </a:p>
        </p:txBody>
      </p:sp>
      <p:sp>
        <p:nvSpPr>
          <p:cNvPr id="40" name="Seta: Pentágono 39">
            <a:extLst>
              <a:ext uri="{FF2B5EF4-FFF2-40B4-BE49-F238E27FC236}">
                <a16:creationId xmlns:a16="http://schemas.microsoft.com/office/drawing/2014/main" id="{A6BC40DE-45EB-41B1-9A06-80E7521A3D42}"/>
              </a:ext>
            </a:extLst>
          </p:cNvPr>
          <p:cNvSpPr/>
          <p:nvPr/>
        </p:nvSpPr>
        <p:spPr>
          <a:xfrm>
            <a:off x="0" y="2831384"/>
            <a:ext cx="10421935" cy="785777"/>
          </a:xfrm>
          <a:prstGeom prst="homePlat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200" dirty="0"/>
              <a:t>  1.2 Distribuição do total desse orçamento em tipos de obras pela COPEI</a:t>
            </a:r>
          </a:p>
        </p:txBody>
      </p:sp>
      <p:sp>
        <p:nvSpPr>
          <p:cNvPr id="42" name="Seta: Pentágono 41">
            <a:extLst>
              <a:ext uri="{FF2B5EF4-FFF2-40B4-BE49-F238E27FC236}">
                <a16:creationId xmlns:a16="http://schemas.microsoft.com/office/drawing/2014/main" id="{4FF64F29-E748-431F-8D41-D3A35A4E3677}"/>
              </a:ext>
            </a:extLst>
          </p:cNvPr>
          <p:cNvSpPr/>
          <p:nvPr/>
        </p:nvSpPr>
        <p:spPr>
          <a:xfrm>
            <a:off x="0" y="3968522"/>
            <a:ext cx="11254154" cy="785777"/>
          </a:xfrm>
          <a:prstGeom prst="homePlat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200" dirty="0"/>
              <a:t>  1.3 Definição inicial dos 5 tipos de obras – Novas edificações, Reformas,        	 			Planejamento Urbano, Acessibilidade, Remanescentes</a:t>
            </a:r>
          </a:p>
        </p:txBody>
      </p:sp>
      <p:sp>
        <p:nvSpPr>
          <p:cNvPr id="45" name="Seta: Pentágono 44">
            <a:extLst>
              <a:ext uri="{FF2B5EF4-FFF2-40B4-BE49-F238E27FC236}">
                <a16:creationId xmlns:a16="http://schemas.microsoft.com/office/drawing/2014/main" id="{5B0BFF43-236D-4CB4-9C9F-29EDB24608B6}"/>
              </a:ext>
            </a:extLst>
          </p:cNvPr>
          <p:cNvSpPr/>
          <p:nvPr/>
        </p:nvSpPr>
        <p:spPr>
          <a:xfrm>
            <a:off x="0" y="5105660"/>
            <a:ext cx="12192000" cy="785777"/>
          </a:xfrm>
          <a:prstGeom prst="homePlat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200" dirty="0"/>
              <a:t>  1.4 Valor estimado para o empreendimento compreende despesas totais – projeto + 	                                                                                                                 obra + operação </a:t>
            </a:r>
          </a:p>
        </p:txBody>
      </p:sp>
      <p:sp>
        <p:nvSpPr>
          <p:cNvPr id="46" name="Shape 124">
            <a:extLst>
              <a:ext uri="{FF2B5EF4-FFF2-40B4-BE49-F238E27FC236}">
                <a16:creationId xmlns:a16="http://schemas.microsoft.com/office/drawing/2014/main" id="{F56C530F-0586-4B7A-8CB6-A19D78DEEB73}"/>
              </a:ext>
            </a:extLst>
          </p:cNvPr>
          <p:cNvSpPr/>
          <p:nvPr/>
        </p:nvSpPr>
        <p:spPr>
          <a:xfrm>
            <a:off x="476090" y="717454"/>
            <a:ext cx="8822655" cy="785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1. Distribuição Orçamentária</a:t>
            </a:r>
            <a:endParaRPr lang="pt-BR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25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744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Shape 10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21935" y="0"/>
            <a:ext cx="1571139" cy="111034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99"/>
          <p:cNvSpPr/>
          <p:nvPr/>
        </p:nvSpPr>
        <p:spPr>
          <a:xfrm>
            <a:off x="7511683" y="993159"/>
            <a:ext cx="3633699" cy="465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0066CC"/>
              </a:solidFill>
            </a:endParaRPr>
          </a:p>
        </p:txBody>
      </p:sp>
      <p:sp>
        <p:nvSpPr>
          <p:cNvPr id="42" name="Seta: Pentágono 41">
            <a:extLst>
              <a:ext uri="{FF2B5EF4-FFF2-40B4-BE49-F238E27FC236}">
                <a16:creationId xmlns:a16="http://schemas.microsoft.com/office/drawing/2014/main" id="{4FF64F29-E748-431F-8D41-D3A35A4E3677}"/>
              </a:ext>
            </a:extLst>
          </p:cNvPr>
          <p:cNvSpPr/>
          <p:nvPr/>
        </p:nvSpPr>
        <p:spPr>
          <a:xfrm>
            <a:off x="0" y="1503231"/>
            <a:ext cx="11816862" cy="3516877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200" dirty="0"/>
              <a:t>  2.1 Aprovação de todos os pedidos pela instância superior imediata:</a:t>
            </a:r>
          </a:p>
          <a:p>
            <a:endParaRPr lang="pt-BR" sz="1500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Faculdades e Institutos: aprovação da Diretoria e/ou da Congregação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Centros e Núcleos: aprovação pela COCEN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Órgãos da Reitoria: aprovação pela instância superior imediata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Colégios Técnicos e Programas de Educação Infantil: aprovação pela DEEPU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Unidades da Área da Saúde: aprovação pela DEAS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dirty="0"/>
              <a:t>Unidades localizadas em Limeira e Piracicaba: além de sua instância hierárquica, deve ter aprovação da SAR </a:t>
            </a:r>
            <a:endParaRPr lang="pt-BR" sz="2200" dirty="0"/>
          </a:p>
        </p:txBody>
      </p:sp>
      <p:sp>
        <p:nvSpPr>
          <p:cNvPr id="45" name="Seta: Pentágono 44">
            <a:extLst>
              <a:ext uri="{FF2B5EF4-FFF2-40B4-BE49-F238E27FC236}">
                <a16:creationId xmlns:a16="http://schemas.microsoft.com/office/drawing/2014/main" id="{5B0BFF43-236D-4CB4-9C9F-29EDB24608B6}"/>
              </a:ext>
            </a:extLst>
          </p:cNvPr>
          <p:cNvSpPr/>
          <p:nvPr/>
        </p:nvSpPr>
        <p:spPr>
          <a:xfrm>
            <a:off x="17843" y="5354768"/>
            <a:ext cx="11816862" cy="1310303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200" dirty="0"/>
              <a:t>  </a:t>
            </a:r>
            <a:r>
              <a:rPr lang="pt-BR" sz="2100" dirty="0">
                <a:solidFill>
                  <a:schemeClr val="bg1"/>
                </a:solidFill>
              </a:rPr>
              <a:t>2.2</a:t>
            </a:r>
            <a:r>
              <a:rPr lang="pt-BR" sz="21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 Recomendação para entrada de recursos extra orçamentários para obras: apresentação da proposta para aprovação do empreendimento antes de firmar convênio</a:t>
            </a:r>
            <a:endParaRPr lang="pt-BR" sz="2100" dirty="0">
              <a:solidFill>
                <a:schemeClr val="bg1"/>
              </a:solidFill>
            </a:endParaRPr>
          </a:p>
        </p:txBody>
      </p:sp>
      <p:sp>
        <p:nvSpPr>
          <p:cNvPr id="46" name="Shape 124">
            <a:extLst>
              <a:ext uri="{FF2B5EF4-FFF2-40B4-BE49-F238E27FC236}">
                <a16:creationId xmlns:a16="http://schemas.microsoft.com/office/drawing/2014/main" id="{F56C530F-0586-4B7A-8CB6-A19D78DEEB73}"/>
              </a:ext>
            </a:extLst>
          </p:cNvPr>
          <p:cNvSpPr/>
          <p:nvPr/>
        </p:nvSpPr>
        <p:spPr>
          <a:xfrm>
            <a:off x="1684672" y="717454"/>
            <a:ext cx="8822655" cy="785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2. Solicitações de Obras</a:t>
            </a:r>
            <a:endParaRPr lang="pt-BR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25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089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31">
            <a:extLst>
              <a:ext uri="{FF2B5EF4-FFF2-40B4-BE49-F238E27FC236}">
                <a16:creationId xmlns:a16="http://schemas.microsoft.com/office/drawing/2014/main" id="{1A9066E3-D6A7-428E-A0C1-C6CC80B2DC79}"/>
              </a:ext>
            </a:extLst>
          </p:cNvPr>
          <p:cNvSpPr/>
          <p:nvPr/>
        </p:nvSpPr>
        <p:spPr>
          <a:xfrm>
            <a:off x="112402" y="5045974"/>
            <a:ext cx="2114700" cy="641100"/>
          </a:xfrm>
          <a:prstGeom prst="roundRect">
            <a:avLst>
              <a:gd name="adj" fmla="val 16667"/>
            </a:avLst>
          </a:prstGeom>
          <a:solidFill>
            <a:schemeClr val="accent3">
              <a:lumMod val="75000"/>
            </a:schemeClr>
          </a:solidFill>
          <a:ln w="12700" cap="flat" cmpd="sng">
            <a:solidFill>
              <a:schemeClr val="accent3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Planejamento Urbano </a:t>
            </a:r>
            <a:endParaRPr sz="1600" dirty="0"/>
          </a:p>
        </p:txBody>
      </p:sp>
      <p:sp>
        <p:nvSpPr>
          <p:cNvPr id="3" name="Shape 132">
            <a:extLst>
              <a:ext uri="{FF2B5EF4-FFF2-40B4-BE49-F238E27FC236}">
                <a16:creationId xmlns:a16="http://schemas.microsoft.com/office/drawing/2014/main" id="{E7EF5EBC-CEAD-46C2-9552-D79344EEE2EB}"/>
              </a:ext>
            </a:extLst>
          </p:cNvPr>
          <p:cNvSpPr/>
          <p:nvPr/>
        </p:nvSpPr>
        <p:spPr>
          <a:xfrm>
            <a:off x="112402" y="4087304"/>
            <a:ext cx="2114700" cy="641100"/>
          </a:xfrm>
          <a:prstGeom prst="roundRect">
            <a:avLst>
              <a:gd name="adj" fmla="val 16667"/>
            </a:avLst>
          </a:prstGeom>
          <a:solidFill>
            <a:schemeClr val="accent3">
              <a:lumMod val="75000"/>
            </a:schemeClr>
          </a:solidFill>
          <a:ln w="12700" cap="flat" cmpd="sng">
            <a:solidFill>
              <a:schemeClr val="accent3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pt-BR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Novas Edificações</a:t>
            </a:r>
            <a:endParaRPr sz="1900" dirty="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" name="Shape 133">
            <a:extLst>
              <a:ext uri="{FF2B5EF4-FFF2-40B4-BE49-F238E27FC236}">
                <a16:creationId xmlns:a16="http://schemas.microsoft.com/office/drawing/2014/main" id="{DC2A0A17-1C6E-425A-900B-76788301F2F2}"/>
              </a:ext>
            </a:extLst>
          </p:cNvPr>
          <p:cNvSpPr/>
          <p:nvPr/>
        </p:nvSpPr>
        <p:spPr>
          <a:xfrm>
            <a:off x="113627" y="1913875"/>
            <a:ext cx="2114700" cy="641100"/>
          </a:xfrm>
          <a:prstGeom prst="roundRect">
            <a:avLst>
              <a:gd name="adj" fmla="val 16667"/>
            </a:avLst>
          </a:prstGeom>
          <a:solidFill>
            <a:schemeClr val="accent3">
              <a:lumMod val="75000"/>
            </a:schemeClr>
          </a:solidFill>
          <a:ln w="12700" cap="flat" cmpd="sng">
            <a:solidFill>
              <a:schemeClr val="accent3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Reformas</a:t>
            </a:r>
            <a:r>
              <a:rPr lang="pt-BR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900" dirty="0"/>
          </a:p>
        </p:txBody>
      </p:sp>
      <p:sp>
        <p:nvSpPr>
          <p:cNvPr id="5" name="Shape 134">
            <a:extLst>
              <a:ext uri="{FF2B5EF4-FFF2-40B4-BE49-F238E27FC236}">
                <a16:creationId xmlns:a16="http://schemas.microsoft.com/office/drawing/2014/main" id="{CEF3E5C2-4328-41EB-B8C5-50EDAE9D0336}"/>
              </a:ext>
            </a:extLst>
          </p:cNvPr>
          <p:cNvSpPr/>
          <p:nvPr/>
        </p:nvSpPr>
        <p:spPr>
          <a:xfrm>
            <a:off x="113627" y="3057079"/>
            <a:ext cx="2114700" cy="641100"/>
          </a:xfrm>
          <a:prstGeom prst="roundRect">
            <a:avLst>
              <a:gd name="adj" fmla="val 16667"/>
            </a:avLst>
          </a:prstGeom>
          <a:solidFill>
            <a:schemeClr val="accent3">
              <a:lumMod val="75000"/>
            </a:schemeClr>
          </a:solidFill>
          <a:ln w="12700" cap="flat" cmpd="sng">
            <a:solidFill>
              <a:schemeClr val="accent3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Acessibilidade</a:t>
            </a:r>
            <a:endParaRPr sz="19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Shape 135">
            <a:extLst>
              <a:ext uri="{FF2B5EF4-FFF2-40B4-BE49-F238E27FC236}">
                <a16:creationId xmlns:a16="http://schemas.microsoft.com/office/drawing/2014/main" id="{6483711B-5EF9-495C-840C-F122AACA18AF}"/>
              </a:ext>
            </a:extLst>
          </p:cNvPr>
          <p:cNvSpPr/>
          <p:nvPr/>
        </p:nvSpPr>
        <p:spPr>
          <a:xfrm>
            <a:off x="2484083" y="2400894"/>
            <a:ext cx="2397267" cy="785776"/>
          </a:xfrm>
          <a:prstGeom prst="roundRect">
            <a:avLst>
              <a:gd name="adj" fmla="val 16667"/>
            </a:avLst>
          </a:prstGeom>
          <a:solidFill>
            <a:schemeClr val="accent3">
              <a:lumMod val="75000"/>
            </a:schemeClr>
          </a:solidFill>
          <a:ln w="12700" cap="flat" cmpd="sng">
            <a:solidFill>
              <a:schemeClr val="accent3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com impacto no campus </a:t>
            </a:r>
            <a:endParaRPr sz="1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e/ou </a:t>
            </a:r>
            <a:endParaRPr sz="1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com solicitação de recursos </a:t>
            </a:r>
            <a:endParaRPr sz="1400" b="1" dirty="0"/>
          </a:p>
        </p:txBody>
      </p:sp>
      <p:sp>
        <p:nvSpPr>
          <p:cNvPr id="7" name="Shape 129">
            <a:extLst>
              <a:ext uri="{FF2B5EF4-FFF2-40B4-BE49-F238E27FC236}">
                <a16:creationId xmlns:a16="http://schemas.microsoft.com/office/drawing/2014/main" id="{8F64ACC4-A059-42F7-B5F7-0304747154E5}"/>
              </a:ext>
            </a:extLst>
          </p:cNvPr>
          <p:cNvSpPr/>
          <p:nvPr/>
        </p:nvSpPr>
        <p:spPr>
          <a:xfrm>
            <a:off x="2484083" y="1663047"/>
            <a:ext cx="2397267" cy="659793"/>
          </a:xfrm>
          <a:prstGeom prst="roundRect">
            <a:avLst>
              <a:gd name="adj" fmla="val 16667"/>
            </a:avLst>
          </a:prstGeom>
          <a:solidFill>
            <a:schemeClr val="accent3">
              <a:lumMod val="75000"/>
            </a:schemeClr>
          </a:solidFill>
          <a:ln w="12700" cap="flat" cmpd="sng">
            <a:solidFill>
              <a:schemeClr val="accent3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sem impacto no campus         - com recursos próprios</a:t>
            </a:r>
            <a:endParaRPr sz="1400" b="1" dirty="0"/>
          </a:p>
        </p:txBody>
      </p:sp>
      <p:sp>
        <p:nvSpPr>
          <p:cNvPr id="8" name="Shape 137">
            <a:extLst>
              <a:ext uri="{FF2B5EF4-FFF2-40B4-BE49-F238E27FC236}">
                <a16:creationId xmlns:a16="http://schemas.microsoft.com/office/drawing/2014/main" id="{0232BA3B-F290-452D-B752-E661318FCAA3}"/>
              </a:ext>
            </a:extLst>
          </p:cNvPr>
          <p:cNvSpPr/>
          <p:nvPr/>
        </p:nvSpPr>
        <p:spPr>
          <a:xfrm>
            <a:off x="2329914" y="1845931"/>
            <a:ext cx="135241" cy="904435"/>
          </a:xfrm>
          <a:prstGeom prst="leftBrace">
            <a:avLst>
              <a:gd name="adj1" fmla="val 125016"/>
              <a:gd name="adj2" fmla="val 50929"/>
            </a:avLst>
          </a:prstGeom>
          <a:noFill/>
          <a:ln w="28575" cap="flat" cmpd="sng">
            <a:solidFill>
              <a:schemeClr val="accent3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Shape 134">
            <a:extLst>
              <a:ext uri="{FF2B5EF4-FFF2-40B4-BE49-F238E27FC236}">
                <a16:creationId xmlns:a16="http://schemas.microsoft.com/office/drawing/2014/main" id="{CA1F6AF0-9803-4319-8836-D4A2336256B7}"/>
              </a:ext>
            </a:extLst>
          </p:cNvPr>
          <p:cNvSpPr/>
          <p:nvPr/>
        </p:nvSpPr>
        <p:spPr>
          <a:xfrm>
            <a:off x="112402" y="6061213"/>
            <a:ext cx="2114700" cy="641100"/>
          </a:xfrm>
          <a:prstGeom prst="roundRect">
            <a:avLst>
              <a:gd name="adj" fmla="val 16667"/>
            </a:avLst>
          </a:prstGeom>
          <a:solidFill>
            <a:schemeClr val="accent3">
              <a:lumMod val="75000"/>
            </a:schemeClr>
          </a:solidFill>
          <a:ln w="12700" cap="flat" cmpd="sng">
            <a:solidFill>
              <a:schemeClr val="accent3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pt-BR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Remanescente de obra</a:t>
            </a:r>
            <a:endParaRPr sz="19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Shape 124">
            <a:extLst>
              <a:ext uri="{FF2B5EF4-FFF2-40B4-BE49-F238E27FC236}">
                <a16:creationId xmlns:a16="http://schemas.microsoft.com/office/drawing/2014/main" id="{962F9C88-585E-4A18-93D2-EDB8D58E7044}"/>
              </a:ext>
            </a:extLst>
          </p:cNvPr>
          <p:cNvSpPr/>
          <p:nvPr/>
        </p:nvSpPr>
        <p:spPr>
          <a:xfrm>
            <a:off x="1758462" y="676405"/>
            <a:ext cx="7863840" cy="785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3. Solicitações de Obras</a:t>
            </a:r>
            <a:endParaRPr lang="pt-BR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2500" dirty="0">
              <a:solidFill>
                <a:srgbClr val="0070C0"/>
              </a:solidFill>
            </a:endParaRPr>
          </a:p>
        </p:txBody>
      </p:sp>
      <p:sp>
        <p:nvSpPr>
          <p:cNvPr id="11" name="Shape 125">
            <a:extLst>
              <a:ext uri="{FF2B5EF4-FFF2-40B4-BE49-F238E27FC236}">
                <a16:creationId xmlns:a16="http://schemas.microsoft.com/office/drawing/2014/main" id="{9CB9AF2E-4D27-48C2-B88A-9D6625012715}"/>
              </a:ext>
            </a:extLst>
          </p:cNvPr>
          <p:cNvSpPr/>
          <p:nvPr/>
        </p:nvSpPr>
        <p:spPr>
          <a:xfrm>
            <a:off x="5435587" y="2400894"/>
            <a:ext cx="2397267" cy="4285723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12700" cap="flat" cmpd="sng">
            <a:solidFill>
              <a:schemeClr val="accent1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pt-BR"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pt-BR"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pt-BR"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pt-BR"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pt-BR"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Comitê Assessor</a:t>
            </a:r>
            <a:endParaRPr sz="2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Clr>
                <a:schemeClr val="dk1"/>
              </a:buClr>
            </a:pPr>
            <a:r>
              <a:rPr lang="pt-BR" sz="1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- Análise dos pedidos, observando Plano Diretor</a:t>
            </a:r>
          </a:p>
          <a:p>
            <a:pPr lvl="0" algn="ctr">
              <a:buClr>
                <a:schemeClr val="dk1"/>
              </a:buClr>
            </a:pPr>
            <a:r>
              <a:rPr lang="pt-BR" sz="1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 algn="ctr">
              <a:buClr>
                <a:schemeClr val="dk1"/>
              </a:buClr>
            </a:pPr>
            <a:r>
              <a:rPr lang="pt-BR" sz="1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- Emissão de relatório </a:t>
            </a:r>
          </a:p>
          <a:p>
            <a:pPr lvl="0" algn="ctr">
              <a:buClr>
                <a:schemeClr val="dk1"/>
              </a:buClr>
            </a:pPr>
            <a:endParaRPr lang="pt-BR" sz="18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Clr>
                <a:schemeClr val="dk1"/>
              </a:buClr>
            </a:pPr>
            <a:r>
              <a:rPr lang="pt-BR" sz="1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- Sugestão de priorização através de análise multicritério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pt-BR"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130">
            <a:extLst>
              <a:ext uri="{FF2B5EF4-FFF2-40B4-BE49-F238E27FC236}">
                <a16:creationId xmlns:a16="http://schemas.microsoft.com/office/drawing/2014/main" id="{81B742D2-0560-4A6C-8256-9185F2FA4039}"/>
              </a:ext>
            </a:extLst>
          </p:cNvPr>
          <p:cNvSpPr/>
          <p:nvPr/>
        </p:nvSpPr>
        <p:spPr>
          <a:xfrm>
            <a:off x="10245969" y="1462182"/>
            <a:ext cx="1832403" cy="659794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12700" cap="flat" cmpd="sng">
            <a:solidFill>
              <a:schemeClr val="accent1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Implementação pela Unidade</a:t>
            </a: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658FEC28-CBE3-4115-9BB8-E0F54294A682}"/>
              </a:ext>
            </a:extLst>
          </p:cNvPr>
          <p:cNvCxnSpPr>
            <a:cxnSpLocks/>
          </p:cNvCxnSpPr>
          <p:nvPr/>
        </p:nvCxnSpPr>
        <p:spPr>
          <a:xfrm>
            <a:off x="4881350" y="1913875"/>
            <a:ext cx="53646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41A6FD12-83E7-49C0-B161-91BE7F9B3B1C}"/>
              </a:ext>
            </a:extLst>
          </p:cNvPr>
          <p:cNvCxnSpPr>
            <a:cxnSpLocks/>
          </p:cNvCxnSpPr>
          <p:nvPr/>
        </p:nvCxnSpPr>
        <p:spPr>
          <a:xfrm flipV="1">
            <a:off x="4900278" y="2793784"/>
            <a:ext cx="43372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C8364704-F08C-4244-9579-D146147916EC}"/>
              </a:ext>
            </a:extLst>
          </p:cNvPr>
          <p:cNvCxnSpPr>
            <a:cxnSpLocks/>
          </p:cNvCxnSpPr>
          <p:nvPr/>
        </p:nvCxnSpPr>
        <p:spPr>
          <a:xfrm flipV="1">
            <a:off x="2298757" y="6364400"/>
            <a:ext cx="3035243" cy="126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4A42114A-CD5F-4D83-A255-55A037CB32E4}"/>
              </a:ext>
            </a:extLst>
          </p:cNvPr>
          <p:cNvCxnSpPr>
            <a:cxnSpLocks/>
          </p:cNvCxnSpPr>
          <p:nvPr/>
        </p:nvCxnSpPr>
        <p:spPr>
          <a:xfrm flipV="1">
            <a:off x="2287381" y="4360405"/>
            <a:ext cx="3046619" cy="12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3083A4F2-CE29-43B0-B144-1AB4D250FE71}"/>
              </a:ext>
            </a:extLst>
          </p:cNvPr>
          <p:cNvCxnSpPr>
            <a:cxnSpLocks/>
          </p:cNvCxnSpPr>
          <p:nvPr/>
        </p:nvCxnSpPr>
        <p:spPr>
          <a:xfrm flipV="1">
            <a:off x="2289653" y="5386270"/>
            <a:ext cx="3044347" cy="126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3E4689FF-D73B-4367-9B0A-B6E8EFE5B095}"/>
              </a:ext>
            </a:extLst>
          </p:cNvPr>
          <p:cNvCxnSpPr>
            <a:cxnSpLocks/>
          </p:cNvCxnSpPr>
          <p:nvPr/>
        </p:nvCxnSpPr>
        <p:spPr>
          <a:xfrm flipV="1">
            <a:off x="2285109" y="3402767"/>
            <a:ext cx="3048891" cy="12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hape 127">
            <a:extLst>
              <a:ext uri="{FF2B5EF4-FFF2-40B4-BE49-F238E27FC236}">
                <a16:creationId xmlns:a16="http://schemas.microsoft.com/office/drawing/2014/main" id="{519AE14E-BC87-4E58-BE4B-87719FD6EDC5}"/>
              </a:ext>
            </a:extLst>
          </p:cNvPr>
          <p:cNvSpPr/>
          <p:nvPr/>
        </p:nvSpPr>
        <p:spPr>
          <a:xfrm>
            <a:off x="8748293" y="3755638"/>
            <a:ext cx="989936" cy="2783074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COPEI </a:t>
            </a: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24F3F6F8-2695-4F8E-893E-22FB9CDF47D1}"/>
              </a:ext>
            </a:extLst>
          </p:cNvPr>
          <p:cNvCxnSpPr>
            <a:cxnSpLocks/>
          </p:cNvCxnSpPr>
          <p:nvPr/>
        </p:nvCxnSpPr>
        <p:spPr>
          <a:xfrm flipV="1">
            <a:off x="7832854" y="4355484"/>
            <a:ext cx="758997" cy="43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30CA2CE6-E71D-4AC3-AE54-432F68CED8A1}"/>
              </a:ext>
            </a:extLst>
          </p:cNvPr>
          <p:cNvCxnSpPr>
            <a:cxnSpLocks/>
          </p:cNvCxnSpPr>
          <p:nvPr/>
        </p:nvCxnSpPr>
        <p:spPr>
          <a:xfrm flipV="1">
            <a:off x="7832854" y="5302062"/>
            <a:ext cx="758997" cy="136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>
            <a:extLst>
              <a:ext uri="{FF2B5EF4-FFF2-40B4-BE49-F238E27FC236}">
                <a16:creationId xmlns:a16="http://schemas.microsoft.com/office/drawing/2014/main" id="{63CA6A30-98E8-4D9C-A014-869368E68A0F}"/>
              </a:ext>
            </a:extLst>
          </p:cNvPr>
          <p:cNvCxnSpPr>
            <a:cxnSpLocks/>
          </p:cNvCxnSpPr>
          <p:nvPr/>
        </p:nvCxnSpPr>
        <p:spPr>
          <a:xfrm>
            <a:off x="7832854" y="6187033"/>
            <a:ext cx="7589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hape 127">
            <a:extLst>
              <a:ext uri="{FF2B5EF4-FFF2-40B4-BE49-F238E27FC236}">
                <a16:creationId xmlns:a16="http://schemas.microsoft.com/office/drawing/2014/main" id="{08ED75F4-E5B7-4241-82FE-9CCD7CC1B5E2}"/>
              </a:ext>
            </a:extLst>
          </p:cNvPr>
          <p:cNvSpPr/>
          <p:nvPr/>
        </p:nvSpPr>
        <p:spPr>
          <a:xfrm>
            <a:off x="10653667" y="2400894"/>
            <a:ext cx="1424705" cy="4137818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EXECUÇÃO</a:t>
            </a: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" name="Conector de Seta Reta 35">
            <a:extLst>
              <a:ext uri="{FF2B5EF4-FFF2-40B4-BE49-F238E27FC236}">
                <a16:creationId xmlns:a16="http://schemas.microsoft.com/office/drawing/2014/main" id="{B3DA6753-ADEA-474F-BAE4-308D1A4FBD88}"/>
              </a:ext>
            </a:extLst>
          </p:cNvPr>
          <p:cNvCxnSpPr>
            <a:cxnSpLocks/>
          </p:cNvCxnSpPr>
          <p:nvPr/>
        </p:nvCxnSpPr>
        <p:spPr>
          <a:xfrm flipV="1">
            <a:off x="9816449" y="4324074"/>
            <a:ext cx="758997" cy="43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>
            <a:extLst>
              <a:ext uri="{FF2B5EF4-FFF2-40B4-BE49-F238E27FC236}">
                <a16:creationId xmlns:a16="http://schemas.microsoft.com/office/drawing/2014/main" id="{8231621C-084E-4EA1-AD0C-805C7C2FFCAE}"/>
              </a:ext>
            </a:extLst>
          </p:cNvPr>
          <p:cNvCxnSpPr>
            <a:cxnSpLocks/>
          </p:cNvCxnSpPr>
          <p:nvPr/>
        </p:nvCxnSpPr>
        <p:spPr>
          <a:xfrm flipV="1">
            <a:off x="9836765" y="5277586"/>
            <a:ext cx="758997" cy="43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>
            <a:extLst>
              <a:ext uri="{FF2B5EF4-FFF2-40B4-BE49-F238E27FC236}">
                <a16:creationId xmlns:a16="http://schemas.microsoft.com/office/drawing/2014/main" id="{F3CCFCDB-D3AA-48C2-89CF-F6D6DEFF772F}"/>
              </a:ext>
            </a:extLst>
          </p:cNvPr>
          <p:cNvCxnSpPr>
            <a:cxnSpLocks/>
          </p:cNvCxnSpPr>
          <p:nvPr/>
        </p:nvCxnSpPr>
        <p:spPr>
          <a:xfrm flipV="1">
            <a:off x="9836765" y="6226757"/>
            <a:ext cx="758997" cy="43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de Seta Reta 38">
            <a:extLst>
              <a:ext uri="{FF2B5EF4-FFF2-40B4-BE49-F238E27FC236}">
                <a16:creationId xmlns:a16="http://schemas.microsoft.com/office/drawing/2014/main" id="{4394BBFA-DE3E-4994-989C-A4414921712D}"/>
              </a:ext>
            </a:extLst>
          </p:cNvPr>
          <p:cNvCxnSpPr>
            <a:cxnSpLocks/>
          </p:cNvCxnSpPr>
          <p:nvPr/>
        </p:nvCxnSpPr>
        <p:spPr>
          <a:xfrm flipV="1">
            <a:off x="7832854" y="3332918"/>
            <a:ext cx="2762908" cy="114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40">
            <a:extLst>
              <a:ext uri="{FF2B5EF4-FFF2-40B4-BE49-F238E27FC236}">
                <a16:creationId xmlns:a16="http://schemas.microsoft.com/office/drawing/2014/main" id="{18FAA5B6-5518-4C43-A947-8288DE00D57B}"/>
              </a:ext>
            </a:extLst>
          </p:cNvPr>
          <p:cNvCxnSpPr>
            <a:cxnSpLocks/>
          </p:cNvCxnSpPr>
          <p:nvPr/>
        </p:nvCxnSpPr>
        <p:spPr>
          <a:xfrm flipV="1">
            <a:off x="7861807" y="2841095"/>
            <a:ext cx="2762908" cy="114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55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24">
            <a:extLst>
              <a:ext uri="{FF2B5EF4-FFF2-40B4-BE49-F238E27FC236}">
                <a16:creationId xmlns:a16="http://schemas.microsoft.com/office/drawing/2014/main" id="{962F9C88-585E-4A18-93D2-EDB8D58E7044}"/>
              </a:ext>
            </a:extLst>
          </p:cNvPr>
          <p:cNvSpPr/>
          <p:nvPr/>
        </p:nvSpPr>
        <p:spPr>
          <a:xfrm>
            <a:off x="1758462" y="676405"/>
            <a:ext cx="7863840" cy="785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3. Solicitações de Obras</a:t>
            </a:r>
            <a:endParaRPr lang="pt-BR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2500" dirty="0">
              <a:solidFill>
                <a:srgbClr val="0070C0"/>
              </a:solidFill>
            </a:endParaRPr>
          </a:p>
        </p:txBody>
      </p:sp>
      <p:sp>
        <p:nvSpPr>
          <p:cNvPr id="11" name="Seta: Pentágono 10">
            <a:extLst>
              <a:ext uri="{FF2B5EF4-FFF2-40B4-BE49-F238E27FC236}">
                <a16:creationId xmlns:a16="http://schemas.microsoft.com/office/drawing/2014/main" id="{7267D459-E4A4-48C6-B285-3C7D6E58DCAD}"/>
              </a:ext>
            </a:extLst>
          </p:cNvPr>
          <p:cNvSpPr/>
          <p:nvPr/>
        </p:nvSpPr>
        <p:spPr>
          <a:xfrm>
            <a:off x="-1" y="1617786"/>
            <a:ext cx="11127546" cy="862237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200" dirty="0"/>
              <a:t>  3.1 Reformas, cuja execução não tenha impacto no campus e com recursos próprios da Unidade, poderão ser implementadas sem análise prévia</a:t>
            </a:r>
          </a:p>
        </p:txBody>
      </p:sp>
      <p:sp>
        <p:nvSpPr>
          <p:cNvPr id="12" name="Seta: Pentágono 11">
            <a:extLst>
              <a:ext uri="{FF2B5EF4-FFF2-40B4-BE49-F238E27FC236}">
                <a16:creationId xmlns:a16="http://schemas.microsoft.com/office/drawing/2014/main" id="{64B806D1-E256-42A1-BE68-B73230CE466E}"/>
              </a:ext>
            </a:extLst>
          </p:cNvPr>
          <p:cNvSpPr/>
          <p:nvPr/>
        </p:nvSpPr>
        <p:spPr>
          <a:xfrm>
            <a:off x="0" y="2937601"/>
            <a:ext cx="11491415" cy="785777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200" dirty="0"/>
              <a:t>  3.2 Análise de todas as demais solicitações de obras pelo Comitê Assessor</a:t>
            </a:r>
          </a:p>
        </p:txBody>
      </p:sp>
      <p:sp>
        <p:nvSpPr>
          <p:cNvPr id="13" name="Seta: Pentágono 12">
            <a:extLst>
              <a:ext uri="{FF2B5EF4-FFF2-40B4-BE49-F238E27FC236}">
                <a16:creationId xmlns:a16="http://schemas.microsoft.com/office/drawing/2014/main" id="{EFAEE338-7B8F-45E4-947A-5528D476B525}"/>
              </a:ext>
            </a:extLst>
          </p:cNvPr>
          <p:cNvSpPr/>
          <p:nvPr/>
        </p:nvSpPr>
        <p:spPr>
          <a:xfrm>
            <a:off x="0" y="5240214"/>
            <a:ext cx="12192000" cy="1108445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200" dirty="0"/>
              <a:t>  3.4 Análise multicritério para sugestão da priorização das demandas</a:t>
            </a:r>
          </a:p>
          <a:p>
            <a:r>
              <a:rPr lang="pt-BR" sz="2200" dirty="0"/>
              <a:t>	  a) Critérios e pesos administrados pelo Comitê com revisões periódicas</a:t>
            </a:r>
          </a:p>
          <a:p>
            <a:r>
              <a:rPr lang="pt-BR" sz="2200" dirty="0"/>
              <a:t>	  b) Avaliação contínua sobre alteração das priorizações de acordo com a faixa de indiferença</a:t>
            </a:r>
          </a:p>
        </p:txBody>
      </p:sp>
      <p:sp>
        <p:nvSpPr>
          <p:cNvPr id="14" name="Seta: Pentágono 13">
            <a:extLst>
              <a:ext uri="{FF2B5EF4-FFF2-40B4-BE49-F238E27FC236}">
                <a16:creationId xmlns:a16="http://schemas.microsoft.com/office/drawing/2014/main" id="{36612D8F-1654-468A-AAAE-79B2142BE4E4}"/>
              </a:ext>
            </a:extLst>
          </p:cNvPr>
          <p:cNvSpPr/>
          <p:nvPr/>
        </p:nvSpPr>
        <p:spPr>
          <a:xfrm>
            <a:off x="-1" y="4088907"/>
            <a:ext cx="11935327" cy="785777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200" dirty="0"/>
              <a:t>  3.3 Reuniões trimestrais do Comitê Assessor para análise das solicitações	   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024557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65"/>
          <p:cNvSpPr/>
          <p:nvPr/>
        </p:nvSpPr>
        <p:spPr>
          <a:xfrm>
            <a:off x="812689" y="233465"/>
            <a:ext cx="10486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Pesos e Pontuação para Critérios e Dimensões por Tipo de Obra</a:t>
            </a:r>
            <a:endParaRPr sz="3000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m 1" descr="Recorte de Te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" y="1790538"/>
            <a:ext cx="12192000" cy="3837720"/>
          </a:xfrm>
          <a:prstGeom prst="rect">
            <a:avLst/>
          </a:prstGeom>
        </p:spPr>
      </p:pic>
      <p:pic>
        <p:nvPicPr>
          <p:cNvPr id="3" name="Imagem 2" descr="Recorte de Te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9" y="937189"/>
            <a:ext cx="12192000" cy="85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846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19670</TotalTime>
  <Words>1519</Words>
  <Application>Microsoft Office PowerPoint</Application>
  <PresentationFormat>Widescreen</PresentationFormat>
  <Paragraphs>500</Paragraphs>
  <Slides>31</Slides>
  <Notes>21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5" baseType="lpstr">
      <vt:lpstr>Calibri</vt:lpstr>
      <vt:lpstr>Arial</vt:lpstr>
      <vt:lpstr>Wingdings</vt:lpstr>
      <vt:lpstr>Tema do Office</vt:lpstr>
      <vt:lpstr>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Talita de Almeida Mendes</dc:creator>
  <cp:lastModifiedBy>Lina Amaral Nakata</cp:lastModifiedBy>
  <cp:revision>239</cp:revision>
  <cp:lastPrinted>2018-09-05T19:47:43Z</cp:lastPrinted>
  <dcterms:modified xsi:type="dcterms:W3CDTF">2018-12-12T14:54:33Z</dcterms:modified>
</cp:coreProperties>
</file>